
<file path=[Content_Types].xml><?xml version="1.0" encoding="utf-8"?>
<Types xmlns="http://schemas.openxmlformats.org/package/2006/content-types">
  <Default Extension="bmp" ContentType="image/bmp"/>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 id="2147483652" r:id="rId2"/>
  </p:sldMasterIdLst>
  <p:notesMasterIdLst>
    <p:notesMasterId r:id="rId84"/>
  </p:notesMasterIdLst>
  <p:handoutMasterIdLst>
    <p:handoutMasterId r:id="rId85"/>
  </p:handoutMasterIdLst>
  <p:sldIdLst>
    <p:sldId id="256" r:id="rId3"/>
    <p:sldId id="285" r:id="rId4"/>
    <p:sldId id="308" r:id="rId5"/>
    <p:sldId id="286" r:id="rId6"/>
    <p:sldId id="258" r:id="rId7"/>
    <p:sldId id="346" r:id="rId8"/>
    <p:sldId id="347" r:id="rId9"/>
    <p:sldId id="351" r:id="rId10"/>
    <p:sldId id="344" r:id="rId11"/>
    <p:sldId id="270" r:id="rId12"/>
    <p:sldId id="310" r:id="rId13"/>
    <p:sldId id="271" r:id="rId14"/>
    <p:sldId id="311" r:id="rId15"/>
    <p:sldId id="309" r:id="rId16"/>
    <p:sldId id="272" r:id="rId17"/>
    <p:sldId id="282" r:id="rId18"/>
    <p:sldId id="273" r:id="rId19"/>
    <p:sldId id="274" r:id="rId20"/>
    <p:sldId id="312" r:id="rId21"/>
    <p:sldId id="283" r:id="rId22"/>
    <p:sldId id="284" r:id="rId23"/>
    <p:sldId id="275" r:id="rId24"/>
    <p:sldId id="313" r:id="rId25"/>
    <p:sldId id="314" r:id="rId26"/>
    <p:sldId id="279" r:id="rId27"/>
    <p:sldId id="276" r:id="rId28"/>
    <p:sldId id="339" r:id="rId29"/>
    <p:sldId id="348" r:id="rId30"/>
    <p:sldId id="315" r:id="rId31"/>
    <p:sldId id="277" r:id="rId32"/>
    <p:sldId id="340" r:id="rId33"/>
    <p:sldId id="280" r:id="rId34"/>
    <p:sldId id="281" r:id="rId35"/>
    <p:sldId id="305" r:id="rId36"/>
    <p:sldId id="306" r:id="rId37"/>
    <p:sldId id="336" r:id="rId38"/>
    <p:sldId id="342" r:id="rId39"/>
    <p:sldId id="343" r:id="rId40"/>
    <p:sldId id="289" r:id="rId41"/>
    <p:sldId id="291" r:id="rId42"/>
    <p:sldId id="290" r:id="rId43"/>
    <p:sldId id="259" r:id="rId44"/>
    <p:sldId id="300" r:id="rId45"/>
    <p:sldId id="318" r:id="rId46"/>
    <p:sldId id="319" r:id="rId47"/>
    <p:sldId id="320" r:id="rId48"/>
    <p:sldId id="301" r:id="rId49"/>
    <p:sldId id="321" r:id="rId50"/>
    <p:sldId id="323" r:id="rId51"/>
    <p:sldId id="324" r:id="rId52"/>
    <p:sldId id="325" r:id="rId53"/>
    <p:sldId id="302" r:id="rId54"/>
    <p:sldId id="326" r:id="rId55"/>
    <p:sldId id="327" r:id="rId56"/>
    <p:sldId id="328" r:id="rId57"/>
    <p:sldId id="329" r:id="rId58"/>
    <p:sldId id="330" r:id="rId59"/>
    <p:sldId id="303" r:id="rId60"/>
    <p:sldId id="331" r:id="rId61"/>
    <p:sldId id="332" r:id="rId62"/>
    <p:sldId id="333" r:id="rId63"/>
    <p:sldId id="304" r:id="rId64"/>
    <p:sldId id="334" r:id="rId65"/>
    <p:sldId id="335" r:id="rId66"/>
    <p:sldId id="260" r:id="rId67"/>
    <p:sldId id="287" r:id="rId68"/>
    <p:sldId id="288" r:id="rId69"/>
    <p:sldId id="345" r:id="rId70"/>
    <p:sldId id="292" r:id="rId71"/>
    <p:sldId id="293" r:id="rId72"/>
    <p:sldId id="294" r:id="rId73"/>
    <p:sldId id="295" r:id="rId74"/>
    <p:sldId id="296" r:id="rId75"/>
    <p:sldId id="263" r:id="rId76"/>
    <p:sldId id="316" r:id="rId77"/>
    <p:sldId id="338" r:id="rId78"/>
    <p:sldId id="349" r:id="rId79"/>
    <p:sldId id="350" r:id="rId80"/>
    <p:sldId id="317" r:id="rId81"/>
    <p:sldId id="337" r:id="rId82"/>
    <p:sldId id="341" r:id="rId83"/>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Rounded MT Bold" pitchFamily="34" charset="0"/>
        <a:ea typeface="+mn-ea"/>
        <a:cs typeface="+mn-cs"/>
      </a:defRPr>
    </a:lvl1pPr>
    <a:lvl2pPr marL="457200" algn="l" rtl="0" fontAlgn="base">
      <a:spcBef>
        <a:spcPct val="0"/>
      </a:spcBef>
      <a:spcAft>
        <a:spcPct val="0"/>
      </a:spcAft>
      <a:defRPr kern="1200">
        <a:solidFill>
          <a:schemeClr val="tx1"/>
        </a:solidFill>
        <a:latin typeface="Arial Rounded MT Bold" pitchFamily="34" charset="0"/>
        <a:ea typeface="+mn-ea"/>
        <a:cs typeface="+mn-cs"/>
      </a:defRPr>
    </a:lvl2pPr>
    <a:lvl3pPr marL="914400" algn="l" rtl="0" fontAlgn="base">
      <a:spcBef>
        <a:spcPct val="0"/>
      </a:spcBef>
      <a:spcAft>
        <a:spcPct val="0"/>
      </a:spcAft>
      <a:defRPr kern="1200">
        <a:solidFill>
          <a:schemeClr val="tx1"/>
        </a:solidFill>
        <a:latin typeface="Arial Rounded MT Bold" pitchFamily="34" charset="0"/>
        <a:ea typeface="+mn-ea"/>
        <a:cs typeface="+mn-cs"/>
      </a:defRPr>
    </a:lvl3pPr>
    <a:lvl4pPr marL="1371600" algn="l" rtl="0" fontAlgn="base">
      <a:spcBef>
        <a:spcPct val="0"/>
      </a:spcBef>
      <a:spcAft>
        <a:spcPct val="0"/>
      </a:spcAft>
      <a:defRPr kern="1200">
        <a:solidFill>
          <a:schemeClr val="tx1"/>
        </a:solidFill>
        <a:latin typeface="Arial Rounded MT Bold" pitchFamily="34" charset="0"/>
        <a:ea typeface="+mn-ea"/>
        <a:cs typeface="+mn-cs"/>
      </a:defRPr>
    </a:lvl4pPr>
    <a:lvl5pPr marL="1828800" algn="l" rtl="0" fontAlgn="base">
      <a:spcBef>
        <a:spcPct val="0"/>
      </a:spcBef>
      <a:spcAft>
        <a:spcPct val="0"/>
      </a:spcAft>
      <a:defRPr kern="1200">
        <a:solidFill>
          <a:schemeClr val="tx1"/>
        </a:solidFill>
        <a:latin typeface="Arial Rounded MT Bold" pitchFamily="34" charset="0"/>
        <a:ea typeface="+mn-ea"/>
        <a:cs typeface="+mn-cs"/>
      </a:defRPr>
    </a:lvl5pPr>
    <a:lvl6pPr marL="2286000" algn="l" defTabSz="914400" rtl="0" eaLnBrk="1" latinLnBrk="0" hangingPunct="1">
      <a:defRPr kern="1200">
        <a:solidFill>
          <a:schemeClr val="tx1"/>
        </a:solidFill>
        <a:latin typeface="Arial Rounded MT Bold" pitchFamily="34" charset="0"/>
        <a:ea typeface="+mn-ea"/>
        <a:cs typeface="+mn-cs"/>
      </a:defRPr>
    </a:lvl6pPr>
    <a:lvl7pPr marL="2743200" algn="l" defTabSz="914400" rtl="0" eaLnBrk="1" latinLnBrk="0" hangingPunct="1">
      <a:defRPr kern="1200">
        <a:solidFill>
          <a:schemeClr val="tx1"/>
        </a:solidFill>
        <a:latin typeface="Arial Rounded MT Bold" pitchFamily="34" charset="0"/>
        <a:ea typeface="+mn-ea"/>
        <a:cs typeface="+mn-cs"/>
      </a:defRPr>
    </a:lvl7pPr>
    <a:lvl8pPr marL="3200400" algn="l" defTabSz="914400" rtl="0" eaLnBrk="1" latinLnBrk="0" hangingPunct="1">
      <a:defRPr kern="1200">
        <a:solidFill>
          <a:schemeClr val="tx1"/>
        </a:solidFill>
        <a:latin typeface="Arial Rounded MT Bold" pitchFamily="34" charset="0"/>
        <a:ea typeface="+mn-ea"/>
        <a:cs typeface="+mn-cs"/>
      </a:defRPr>
    </a:lvl8pPr>
    <a:lvl9pPr marL="3657600" algn="l" defTabSz="914400" rtl="0" eaLnBrk="1" latinLnBrk="0" hangingPunct="1">
      <a:defRPr kern="1200">
        <a:solidFill>
          <a:schemeClr val="tx1"/>
        </a:solidFill>
        <a:latin typeface="Arial Rounded MT Bold"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FF00"/>
    <a:srgbClr val="0000FF"/>
    <a:srgbClr val="CCECFF"/>
    <a:srgbClr val="FFFF00"/>
    <a:srgbClr val="CCFF33"/>
    <a:srgbClr val="66FF33"/>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617" autoAdjust="0"/>
  </p:normalViewPr>
  <p:slideViewPr>
    <p:cSldViewPr>
      <p:cViewPr varScale="1">
        <p:scale>
          <a:sx n="62" d="100"/>
          <a:sy n="62" d="100"/>
        </p:scale>
        <p:origin x="-103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Times New Roman" pitchFamily="18" charset="0"/>
              </a:defRPr>
            </a:lvl1pPr>
          </a:lstStyle>
          <a:p>
            <a:pPr>
              <a:defRPr/>
            </a:pPr>
            <a:endParaRPr lang="en-GB"/>
          </a:p>
        </p:txBody>
      </p:sp>
      <p:sp>
        <p:nvSpPr>
          <p:cNvPr id="3379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GB"/>
          </a:p>
        </p:txBody>
      </p:sp>
      <p:sp>
        <p:nvSpPr>
          <p:cNvPr id="3379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Times New Roman" pitchFamily="18" charset="0"/>
              </a:defRPr>
            </a:lvl1pPr>
          </a:lstStyle>
          <a:p>
            <a:pPr>
              <a:defRPr/>
            </a:pPr>
            <a:endParaRPr lang="en-GB"/>
          </a:p>
        </p:txBody>
      </p:sp>
      <p:sp>
        <p:nvSpPr>
          <p:cNvPr id="3379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5552968F-FBA9-4F95-829A-63BFE244D660}" type="slidenum">
              <a:rPr lang="en-GB"/>
              <a:pPr>
                <a:defRPr/>
              </a:pPr>
              <a:t>‹Nº›</a:t>
            </a:fld>
            <a:endParaRPr lang="en-GB"/>
          </a:p>
        </p:txBody>
      </p:sp>
    </p:spTree>
    <p:extLst>
      <p:ext uri="{BB962C8B-B14F-4D97-AF65-F5344CB8AC3E}">
        <p14:creationId xmlns:p14="http://schemas.microsoft.com/office/powerpoint/2010/main" val="1042992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194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Times New Roman" pitchFamily="18" charset="0"/>
              </a:defRPr>
            </a:lvl1pPr>
          </a:lstStyle>
          <a:p>
            <a:pPr>
              <a:defRPr/>
            </a:pPr>
            <a:endParaRPr lang="en-US"/>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Haga clic para modificar el estilo de texto del patrón</a:t>
            </a:r>
          </a:p>
          <a:p>
            <a:pPr lvl="1"/>
            <a:r>
              <a:rPr lang="en-US" noProof="0" smtClean="0"/>
              <a:t>Segundo nivel</a:t>
            </a:r>
          </a:p>
          <a:p>
            <a:pPr lvl="2"/>
            <a:r>
              <a:rPr lang="en-US" noProof="0" smtClean="0"/>
              <a:t>Tercer nivel</a:t>
            </a:r>
          </a:p>
          <a:p>
            <a:pPr lvl="3"/>
            <a:r>
              <a:rPr lang="en-US" noProof="0" smtClean="0"/>
              <a:t>Cuarto nivel</a:t>
            </a:r>
          </a:p>
          <a:p>
            <a:pPr lvl="4"/>
            <a:r>
              <a:rPr lang="en-US" noProof="0" smtClean="0"/>
              <a:t>Quinto nivel</a:t>
            </a:r>
          </a:p>
        </p:txBody>
      </p:sp>
      <p:sp>
        <p:nvSpPr>
          <p:cNvPr id="194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Times New Roman" pitchFamily="18" charset="0"/>
              </a:defRPr>
            </a:lvl1pPr>
          </a:lstStyle>
          <a:p>
            <a:pPr>
              <a:defRPr/>
            </a:pPr>
            <a:endParaRPr lang="en-US"/>
          </a:p>
        </p:txBody>
      </p:sp>
      <p:sp>
        <p:nvSpPr>
          <p:cNvPr id="194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Times New Roman" pitchFamily="18" charset="0"/>
              </a:defRPr>
            </a:lvl1pPr>
          </a:lstStyle>
          <a:p>
            <a:pPr>
              <a:defRPr/>
            </a:pPr>
            <a:fld id="{753A98C8-B460-4A8F-802B-F2E5149F7BA3}" type="slidenum">
              <a:rPr lang="en-US"/>
              <a:pPr>
                <a:defRPr/>
              </a:pPr>
              <a:t>‹Nº›</a:t>
            </a:fld>
            <a:endParaRPr lang="en-US"/>
          </a:p>
        </p:txBody>
      </p:sp>
    </p:spTree>
    <p:extLst>
      <p:ext uri="{BB962C8B-B14F-4D97-AF65-F5344CB8AC3E}">
        <p14:creationId xmlns:p14="http://schemas.microsoft.com/office/powerpoint/2010/main" val="3690051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5F2C47B-2294-448D-989B-66B685599B3E}" type="slidenum">
              <a:rPr lang="en-US">
                <a:latin typeface="Times New Roman" pitchFamily="18" charset="0"/>
              </a:rPr>
              <a:pPr eaLnBrk="1" hangingPunct="1"/>
              <a:t>1</a:t>
            </a:fld>
            <a:endParaRPr lang="en-US">
              <a:latin typeface="Times New Roman" pitchFamily="18"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EA88888-0D76-43C7-8B87-AA62B63EA257}" type="slidenum">
              <a:rPr lang="en-US">
                <a:latin typeface="Times New Roman" pitchFamily="18" charset="0"/>
              </a:rPr>
              <a:pPr eaLnBrk="1" hangingPunct="1"/>
              <a:t>13</a:t>
            </a:fld>
            <a:endParaRPr lang="en-US">
              <a:latin typeface="Times New Roman" pitchFamily="18"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11AA659-EE6D-45CF-A233-6DD735516767}" type="slidenum">
              <a:rPr lang="en-US">
                <a:latin typeface="Times New Roman" pitchFamily="18" charset="0"/>
              </a:rPr>
              <a:pPr eaLnBrk="1" hangingPunct="1"/>
              <a:t>14</a:t>
            </a:fld>
            <a:endParaRPr lang="en-US">
              <a:latin typeface="Times New Roman" pitchFamily="18" charset="0"/>
            </a:endParaRPr>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FEF5A01-83CF-40FA-B133-620304306ECE}" type="slidenum">
              <a:rPr lang="en-US">
                <a:latin typeface="Times New Roman" pitchFamily="18" charset="0"/>
              </a:rPr>
              <a:pPr eaLnBrk="1" hangingPunct="1"/>
              <a:t>15</a:t>
            </a:fld>
            <a:endParaRPr lang="en-US">
              <a:latin typeface="Times New Roman" pitchFamily="18"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85E01D9-3CE5-46AE-A921-BB9D2E400F53}" type="slidenum">
              <a:rPr lang="en-US">
                <a:latin typeface="Times New Roman" pitchFamily="18" charset="0"/>
              </a:rPr>
              <a:pPr eaLnBrk="1" hangingPunct="1"/>
              <a:t>16</a:t>
            </a:fld>
            <a:endParaRPr lang="en-US">
              <a:latin typeface="Times New Roman" pitchFamily="18" charset="0"/>
            </a:endParaRP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F579651-1950-4A6D-A9C3-46D3A79FD8AD}" type="slidenum">
              <a:rPr lang="en-US">
                <a:latin typeface="Times New Roman" pitchFamily="18" charset="0"/>
              </a:rPr>
              <a:pPr eaLnBrk="1" hangingPunct="1"/>
              <a:t>17</a:t>
            </a:fld>
            <a:endParaRPr lang="en-US">
              <a:latin typeface="Times New Roman" pitchFamily="18"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AB84D37-0FAD-4E43-8BF2-F5231FD2DE51}" type="slidenum">
              <a:rPr lang="en-US">
                <a:latin typeface="Times New Roman" pitchFamily="18" charset="0"/>
              </a:rPr>
              <a:pPr eaLnBrk="1" hangingPunct="1"/>
              <a:t>18</a:t>
            </a:fld>
            <a:endParaRPr lang="en-US">
              <a:latin typeface="Times New Roman" pitchFamily="18" charset="0"/>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A05CEF9-864D-47BC-80E4-08E868AC4E10}" type="slidenum">
              <a:rPr lang="en-US">
                <a:latin typeface="Times New Roman" pitchFamily="18" charset="0"/>
              </a:rPr>
              <a:pPr eaLnBrk="1" hangingPunct="1"/>
              <a:t>19</a:t>
            </a:fld>
            <a:endParaRPr lang="en-US">
              <a:latin typeface="Times New Roman" pitchFamily="18"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29E4033-A703-496E-99AA-5DA43BB427FC}" type="slidenum">
              <a:rPr lang="en-US">
                <a:latin typeface="Times New Roman" pitchFamily="18" charset="0"/>
              </a:rPr>
              <a:pPr eaLnBrk="1" hangingPunct="1"/>
              <a:t>20</a:t>
            </a:fld>
            <a:endParaRPr lang="en-US">
              <a:latin typeface="Times New Roman" pitchFamily="18"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F88CFCE-B497-4442-9027-6CFF3A101FB0}" type="slidenum">
              <a:rPr lang="en-US">
                <a:latin typeface="Times New Roman" pitchFamily="18" charset="0"/>
              </a:rPr>
              <a:pPr eaLnBrk="1" hangingPunct="1"/>
              <a:t>21</a:t>
            </a:fld>
            <a:endParaRPr lang="en-US">
              <a:latin typeface="Times New Roman" pitchFamily="18"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B1D7485-40D4-45E5-ACE9-846776838176}" type="slidenum">
              <a:rPr lang="en-US">
                <a:latin typeface="Times New Roman" pitchFamily="18" charset="0"/>
              </a:rPr>
              <a:pPr eaLnBrk="1" hangingPunct="1"/>
              <a:t>22</a:t>
            </a:fld>
            <a:endParaRPr lang="en-US">
              <a:latin typeface="Times New Roman" pitchFamily="18"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61E27E5-5264-46F0-9018-B6F9F6BF4DBC}" type="slidenum">
              <a:rPr lang="en-US">
                <a:latin typeface="Times New Roman" pitchFamily="18" charset="0"/>
              </a:rPr>
              <a:pPr eaLnBrk="1" hangingPunct="1"/>
              <a:t>2</a:t>
            </a:fld>
            <a:endParaRPr lang="en-US">
              <a:latin typeface="Times New Roman" pitchFamily="18"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B6D5FF8-DB29-4E73-91A7-04C69ECDC9A1}" type="slidenum">
              <a:rPr lang="en-US">
                <a:latin typeface="Times New Roman" pitchFamily="18" charset="0"/>
              </a:rPr>
              <a:pPr eaLnBrk="1" hangingPunct="1"/>
              <a:t>23</a:t>
            </a:fld>
            <a:endParaRPr lang="en-US">
              <a:latin typeface="Times New Roman" pitchFamily="18"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2AFDD9E-7264-4CBB-A426-47E04847D5D3}" type="slidenum">
              <a:rPr lang="en-US">
                <a:latin typeface="Times New Roman" pitchFamily="18" charset="0"/>
              </a:rPr>
              <a:pPr eaLnBrk="1" hangingPunct="1"/>
              <a:t>24</a:t>
            </a:fld>
            <a:endParaRPr lang="en-US">
              <a:latin typeface="Times New Roman" pitchFamily="18"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0E42908-05D3-479C-8D59-A87648E740BD}" type="slidenum">
              <a:rPr lang="en-US">
                <a:latin typeface="Times New Roman" pitchFamily="18" charset="0"/>
              </a:rPr>
              <a:pPr eaLnBrk="1" hangingPunct="1"/>
              <a:t>25</a:t>
            </a:fld>
            <a:endParaRPr lang="en-US">
              <a:latin typeface="Times New Roman" pitchFamily="18"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1A9B9B4-C830-4D40-8C15-CAD16951CBF4}" type="slidenum">
              <a:rPr lang="en-US">
                <a:latin typeface="Times New Roman" pitchFamily="18" charset="0"/>
              </a:rPr>
              <a:pPr eaLnBrk="1" hangingPunct="1"/>
              <a:t>26</a:t>
            </a:fld>
            <a:endParaRPr lang="en-US">
              <a:latin typeface="Times New Roman" pitchFamily="18"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5ED30D8-5D21-48E6-B5CE-C1BC7374A1D4}" type="slidenum">
              <a:rPr lang="en-US">
                <a:latin typeface="Times New Roman" pitchFamily="18" charset="0"/>
              </a:rPr>
              <a:pPr eaLnBrk="1" hangingPunct="1"/>
              <a:t>27</a:t>
            </a:fld>
            <a:endParaRPr lang="en-US">
              <a:latin typeface="Times New Roman" pitchFamily="18"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5ED30D8-5D21-48E6-B5CE-C1BC7374A1D4}" type="slidenum">
              <a:rPr lang="en-US">
                <a:solidFill>
                  <a:prstClr val="black"/>
                </a:solidFill>
                <a:latin typeface="Times New Roman" pitchFamily="18" charset="0"/>
              </a:rPr>
              <a:pPr eaLnBrk="1" hangingPunct="1"/>
              <a:t>28</a:t>
            </a:fld>
            <a:endParaRPr lang="en-US">
              <a:solidFill>
                <a:prstClr val="black"/>
              </a:solidFill>
              <a:latin typeface="Times New Roman" pitchFamily="18"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78B9C6E-1ACF-4DA5-AA05-F861BB68602B}" type="slidenum">
              <a:rPr lang="en-US">
                <a:latin typeface="Times New Roman" pitchFamily="18" charset="0"/>
              </a:rPr>
              <a:pPr eaLnBrk="1" hangingPunct="1"/>
              <a:t>29</a:t>
            </a:fld>
            <a:endParaRPr lang="en-US">
              <a:latin typeface="Times New Roman" pitchFamily="18"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CC9E935-7715-4977-B8BD-60F64835942C}" type="slidenum">
              <a:rPr lang="en-US">
                <a:latin typeface="Times New Roman" pitchFamily="18" charset="0"/>
              </a:rPr>
              <a:pPr eaLnBrk="1" hangingPunct="1"/>
              <a:t>30</a:t>
            </a:fld>
            <a:endParaRPr lang="en-US">
              <a:latin typeface="Times New Roman" pitchFamily="18"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39EF95C-54D7-4FF5-A0C4-F9D256E8255C}" type="slidenum">
              <a:rPr lang="en-US">
                <a:latin typeface="Times New Roman" pitchFamily="18" charset="0"/>
              </a:rPr>
              <a:pPr eaLnBrk="1" hangingPunct="1"/>
              <a:t>31</a:t>
            </a:fld>
            <a:endParaRPr lang="en-US">
              <a:latin typeface="Times New Roman" pitchFamily="18"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EB56E68-C9F2-4208-B4F1-BF58D5F8942F}" type="slidenum">
              <a:rPr lang="en-US">
                <a:latin typeface="Times New Roman" pitchFamily="18" charset="0"/>
              </a:rPr>
              <a:pPr eaLnBrk="1" hangingPunct="1"/>
              <a:t>32</a:t>
            </a:fld>
            <a:endParaRPr lang="en-US">
              <a:latin typeface="Times New Roman" pitchFamily="18"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5A61A1B-ACCD-4647-9482-23C8EB00C58B}" type="slidenum">
              <a:rPr lang="en-US">
                <a:latin typeface="Times New Roman" pitchFamily="18" charset="0"/>
              </a:rPr>
              <a:pPr eaLnBrk="1" hangingPunct="1"/>
              <a:t>3</a:t>
            </a:fld>
            <a:endParaRPr lang="en-US">
              <a:latin typeface="Times New Roman" pitchFamily="18"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C71FDE7-DCE0-48A1-AAE6-B85E2FB72D40}" type="slidenum">
              <a:rPr lang="en-US">
                <a:latin typeface="Times New Roman" pitchFamily="18" charset="0"/>
              </a:rPr>
              <a:pPr eaLnBrk="1" hangingPunct="1"/>
              <a:t>33</a:t>
            </a:fld>
            <a:endParaRPr lang="en-US">
              <a:latin typeface="Times New Roman" pitchFamily="18"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B5C0DA6-BE39-4CC7-83E8-06FB6E62A33C}" type="slidenum">
              <a:rPr lang="en-US">
                <a:latin typeface="Times New Roman" pitchFamily="18" charset="0"/>
              </a:rPr>
              <a:pPr eaLnBrk="1" hangingPunct="1"/>
              <a:t>34</a:t>
            </a:fld>
            <a:endParaRPr lang="en-US">
              <a:latin typeface="Times New Roman" pitchFamily="18"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8105323-15AE-45F4-ABB6-574E8FF73AA2}" type="slidenum">
              <a:rPr lang="en-US">
                <a:latin typeface="Times New Roman" pitchFamily="18" charset="0"/>
              </a:rPr>
              <a:pPr eaLnBrk="1" hangingPunct="1"/>
              <a:t>35</a:t>
            </a:fld>
            <a:endParaRPr lang="en-US">
              <a:latin typeface="Times New Roman" pitchFamily="18"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FFC5268-61D7-4B56-9B6D-850FD85A87CC}" type="slidenum">
              <a:rPr lang="en-US">
                <a:latin typeface="Times New Roman" pitchFamily="18" charset="0"/>
              </a:rPr>
              <a:pPr eaLnBrk="1" hangingPunct="1"/>
              <a:t>36</a:t>
            </a:fld>
            <a:endParaRPr lang="en-US">
              <a:latin typeface="Times New Roman" pitchFamily="18"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436618B-B9B5-4551-B26A-C530F464EE8E}" type="slidenum">
              <a:rPr lang="en-US">
                <a:latin typeface="Times New Roman" pitchFamily="18" charset="0"/>
              </a:rPr>
              <a:pPr eaLnBrk="1" hangingPunct="1"/>
              <a:t>37</a:t>
            </a:fld>
            <a:endParaRPr lang="en-US">
              <a:latin typeface="Times New Roman" pitchFamily="18"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A428133-891E-4207-B140-0C8B6DECE655}" type="slidenum">
              <a:rPr lang="en-US">
                <a:latin typeface="Times New Roman" pitchFamily="18" charset="0"/>
              </a:rPr>
              <a:pPr eaLnBrk="1" hangingPunct="1"/>
              <a:t>38</a:t>
            </a:fld>
            <a:endParaRPr lang="en-US">
              <a:latin typeface="Times New Roman" pitchFamily="18"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0A7F78C-48BD-4F22-8296-C6157028A190}" type="slidenum">
              <a:rPr lang="en-US">
                <a:latin typeface="Times New Roman" pitchFamily="18" charset="0"/>
              </a:rPr>
              <a:pPr eaLnBrk="1" hangingPunct="1"/>
              <a:t>39</a:t>
            </a:fld>
            <a:endParaRPr lang="en-US">
              <a:latin typeface="Times New Roman" pitchFamily="18"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FB29ABB-FFFB-43A2-90E2-B31B51852491}" type="slidenum">
              <a:rPr lang="en-US">
                <a:latin typeface="Times New Roman" pitchFamily="18" charset="0"/>
              </a:rPr>
              <a:pPr eaLnBrk="1" hangingPunct="1"/>
              <a:t>40</a:t>
            </a:fld>
            <a:endParaRPr lang="en-US">
              <a:latin typeface="Times New Roman" pitchFamily="18"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62AEF6D-23ED-4080-8DCC-D7D3DB74D8D9}" type="slidenum">
              <a:rPr lang="en-US">
                <a:latin typeface="Times New Roman" pitchFamily="18" charset="0"/>
              </a:rPr>
              <a:pPr eaLnBrk="1" hangingPunct="1"/>
              <a:t>41</a:t>
            </a:fld>
            <a:endParaRPr lang="en-US">
              <a:latin typeface="Times New Roman" pitchFamily="18"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C99B3B8-A223-4E96-9FC7-D0D0045B6905}" type="slidenum">
              <a:rPr lang="en-US">
                <a:latin typeface="Times New Roman" pitchFamily="18" charset="0"/>
              </a:rPr>
              <a:pPr eaLnBrk="1" hangingPunct="1"/>
              <a:t>42</a:t>
            </a:fld>
            <a:endParaRPr lang="en-US">
              <a:latin typeface="Times New Roman" pitchFamily="18" charset="0"/>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051BFDD-ABFC-4E5B-B4D2-A45CBB0C9E25}" type="slidenum">
              <a:rPr lang="en-US">
                <a:latin typeface="Times New Roman" pitchFamily="18" charset="0"/>
              </a:rPr>
              <a:pPr eaLnBrk="1" hangingPunct="1"/>
              <a:t>4</a:t>
            </a:fld>
            <a:endParaRPr lang="en-US">
              <a:latin typeface="Times New Roman" pitchFamily="18" charset="0"/>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A3EEA6F-2FCA-4E34-9D2A-B81501B566A4}" type="slidenum">
              <a:rPr lang="en-US">
                <a:latin typeface="Times New Roman" pitchFamily="18" charset="0"/>
              </a:rPr>
              <a:pPr eaLnBrk="1" hangingPunct="1"/>
              <a:t>43</a:t>
            </a:fld>
            <a:endParaRPr lang="en-US">
              <a:latin typeface="Times New Roman" pitchFamily="18"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9BEF9AD-21C2-4592-AA0B-5A1D4167EBB7}" type="slidenum">
              <a:rPr lang="en-US">
                <a:latin typeface="Times New Roman" pitchFamily="18" charset="0"/>
              </a:rPr>
              <a:pPr eaLnBrk="1" hangingPunct="1"/>
              <a:t>44</a:t>
            </a:fld>
            <a:endParaRPr lang="en-US">
              <a:latin typeface="Times New Roman" pitchFamily="18"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933376E-7312-42FC-B431-E8B205698F22}" type="slidenum">
              <a:rPr lang="en-US">
                <a:latin typeface="Times New Roman" pitchFamily="18" charset="0"/>
              </a:rPr>
              <a:pPr eaLnBrk="1" hangingPunct="1"/>
              <a:t>45</a:t>
            </a:fld>
            <a:endParaRPr lang="en-US">
              <a:latin typeface="Times New Roman" pitchFamily="18"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395CB2D-F00E-4BB8-BF7A-6BBF94B825BB}" type="slidenum">
              <a:rPr lang="en-US">
                <a:latin typeface="Times New Roman" pitchFamily="18" charset="0"/>
              </a:rPr>
              <a:pPr eaLnBrk="1" hangingPunct="1"/>
              <a:t>46</a:t>
            </a:fld>
            <a:endParaRPr lang="en-US">
              <a:latin typeface="Times New Roman" pitchFamily="18"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A3E4436-38E6-4B94-832E-98FBAD1037E1}" type="slidenum">
              <a:rPr lang="en-US">
                <a:latin typeface="Times New Roman" pitchFamily="18" charset="0"/>
              </a:rPr>
              <a:pPr eaLnBrk="1" hangingPunct="1"/>
              <a:t>47</a:t>
            </a:fld>
            <a:endParaRPr lang="en-US">
              <a:latin typeface="Times New Roman" pitchFamily="18"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BD0B2BF-5844-4475-81B2-EBF3DBE078C2}" type="slidenum">
              <a:rPr lang="en-US">
                <a:latin typeface="Times New Roman" pitchFamily="18" charset="0"/>
              </a:rPr>
              <a:pPr eaLnBrk="1" hangingPunct="1"/>
              <a:t>48</a:t>
            </a:fld>
            <a:endParaRPr lang="en-US">
              <a:latin typeface="Times New Roman"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0869DB7-E2BA-417D-90FA-5662F64A9F1D}" type="slidenum">
              <a:rPr lang="en-US">
                <a:latin typeface="Times New Roman" pitchFamily="18" charset="0"/>
              </a:rPr>
              <a:pPr eaLnBrk="1" hangingPunct="1"/>
              <a:t>49</a:t>
            </a:fld>
            <a:endParaRPr lang="en-US">
              <a:latin typeface="Times New Roman" pitchFamily="18" charset="0"/>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12CDED9-1DFB-4894-AA1A-65AB0DF1BC77}" type="slidenum">
              <a:rPr lang="en-US">
                <a:latin typeface="Times New Roman" pitchFamily="18" charset="0"/>
              </a:rPr>
              <a:pPr eaLnBrk="1" hangingPunct="1"/>
              <a:t>50</a:t>
            </a:fld>
            <a:endParaRPr lang="en-US">
              <a:latin typeface="Times New Roman" pitchFamily="18" charset="0"/>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98C2D51-03B6-4FA9-8BF6-390C18693408}" type="slidenum">
              <a:rPr lang="en-US">
                <a:latin typeface="Times New Roman" pitchFamily="18" charset="0"/>
              </a:rPr>
              <a:pPr eaLnBrk="1" hangingPunct="1"/>
              <a:t>51</a:t>
            </a:fld>
            <a:endParaRPr lang="en-US">
              <a:latin typeface="Times New Roman" pitchFamily="18"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6F3320F-A7C8-47E2-A386-86106A97E957}" type="slidenum">
              <a:rPr lang="en-US">
                <a:latin typeface="Times New Roman" pitchFamily="18" charset="0"/>
              </a:rPr>
              <a:pPr eaLnBrk="1" hangingPunct="1"/>
              <a:t>52</a:t>
            </a:fld>
            <a:endParaRPr lang="en-US">
              <a:latin typeface="Times New Roman"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C9FB944-2255-407C-B3E9-0946C24909A9}" type="slidenum">
              <a:rPr lang="en-US">
                <a:latin typeface="Times New Roman" pitchFamily="18" charset="0"/>
              </a:rPr>
              <a:pPr eaLnBrk="1" hangingPunct="1"/>
              <a:t>5</a:t>
            </a:fld>
            <a:endParaRPr lang="en-US">
              <a:latin typeface="Times New Roman" pitchFamily="18"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D2D3253-B134-441D-9AD3-4D38B4D7FD33}" type="slidenum">
              <a:rPr lang="en-US">
                <a:latin typeface="Times New Roman" pitchFamily="18" charset="0"/>
              </a:rPr>
              <a:pPr eaLnBrk="1" hangingPunct="1"/>
              <a:t>53</a:t>
            </a:fld>
            <a:endParaRPr lang="en-US">
              <a:latin typeface="Times New Roman" pitchFamily="18" charset="0"/>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0C62728-C8B3-400F-9BB1-DDD87B0C3AF0}" type="slidenum">
              <a:rPr lang="en-US">
                <a:latin typeface="Times New Roman" pitchFamily="18" charset="0"/>
              </a:rPr>
              <a:pPr eaLnBrk="1" hangingPunct="1"/>
              <a:t>54</a:t>
            </a:fld>
            <a:endParaRPr lang="en-US">
              <a:latin typeface="Times New Roman" pitchFamily="18"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2008318-DC7D-441D-B448-5BB34F931E18}" type="slidenum">
              <a:rPr lang="en-US">
                <a:latin typeface="Times New Roman" pitchFamily="18" charset="0"/>
              </a:rPr>
              <a:pPr eaLnBrk="1" hangingPunct="1"/>
              <a:t>55</a:t>
            </a:fld>
            <a:endParaRPr lang="en-US">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586B403-43B3-4BF9-9608-B8F89BB18B0E}" type="slidenum">
              <a:rPr lang="en-US">
                <a:latin typeface="Times New Roman" pitchFamily="18" charset="0"/>
              </a:rPr>
              <a:pPr eaLnBrk="1" hangingPunct="1"/>
              <a:t>56</a:t>
            </a:fld>
            <a:endParaRPr lang="en-US">
              <a:latin typeface="Times New Roman" pitchFamily="18" charset="0"/>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6F349CC-6D37-4501-91DA-6BA5EC60140A}" type="slidenum">
              <a:rPr lang="en-US">
                <a:latin typeface="Times New Roman" pitchFamily="18" charset="0"/>
              </a:rPr>
              <a:pPr eaLnBrk="1" hangingPunct="1"/>
              <a:t>57</a:t>
            </a:fld>
            <a:endParaRPr lang="en-US">
              <a:latin typeface="Times New Roman" pitchFamily="18"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463B9A1-0A77-4824-A2F4-3C61D4910401}" type="slidenum">
              <a:rPr lang="en-US">
                <a:latin typeface="Times New Roman" pitchFamily="18" charset="0"/>
              </a:rPr>
              <a:pPr eaLnBrk="1" hangingPunct="1"/>
              <a:t>58</a:t>
            </a:fld>
            <a:endParaRPr lang="en-US">
              <a:latin typeface="Times New Roman" pitchFamily="18"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09AB8A7-0444-4299-9AD4-4CCEDBEAB533}" type="slidenum">
              <a:rPr lang="en-US">
                <a:latin typeface="Times New Roman" pitchFamily="18" charset="0"/>
              </a:rPr>
              <a:pPr eaLnBrk="1" hangingPunct="1"/>
              <a:t>59</a:t>
            </a:fld>
            <a:endParaRPr lang="en-US">
              <a:latin typeface="Times New Roman" pitchFamily="18"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A090B54-9413-43F6-ABEF-51C712245B53}" type="slidenum">
              <a:rPr lang="en-US">
                <a:latin typeface="Times New Roman" pitchFamily="18" charset="0"/>
              </a:rPr>
              <a:pPr eaLnBrk="1" hangingPunct="1"/>
              <a:t>60</a:t>
            </a:fld>
            <a:endParaRPr lang="en-US">
              <a:latin typeface="Times New Roman" pitchFamily="18"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737B5B2-EA64-437D-8D86-30381B07B7B1}" type="slidenum">
              <a:rPr lang="en-US">
                <a:latin typeface="Times New Roman" pitchFamily="18" charset="0"/>
              </a:rPr>
              <a:pPr eaLnBrk="1" hangingPunct="1"/>
              <a:t>61</a:t>
            </a:fld>
            <a:endParaRPr lang="en-US">
              <a:latin typeface="Times New Roman" pitchFamily="18" charset="0"/>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37A0320-91CD-4E01-8A43-576AFD351C23}" type="slidenum">
              <a:rPr lang="en-US">
                <a:latin typeface="Times New Roman" pitchFamily="18" charset="0"/>
              </a:rPr>
              <a:pPr eaLnBrk="1" hangingPunct="1"/>
              <a:t>62</a:t>
            </a:fld>
            <a:endParaRPr lang="en-US">
              <a:latin typeface="Times New Roman" pitchFamily="18"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E01BCFA-EB45-49F0-ADFD-0B0F84BDB94E}" type="slidenum">
              <a:rPr lang="en-US">
                <a:latin typeface="Times New Roman" pitchFamily="18" charset="0"/>
              </a:rPr>
              <a:pPr eaLnBrk="1" hangingPunct="1"/>
              <a:t>9</a:t>
            </a:fld>
            <a:endParaRPr lang="en-US">
              <a:latin typeface="Times New Roman" pitchFamily="18" charset="0"/>
            </a:endParaRPr>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329CECDF-58F5-48DC-9213-DDF5417A3942}" type="slidenum">
              <a:rPr lang="en-US">
                <a:latin typeface="Times New Roman" pitchFamily="18" charset="0"/>
              </a:rPr>
              <a:pPr eaLnBrk="1" hangingPunct="1"/>
              <a:t>63</a:t>
            </a:fld>
            <a:endParaRPr lang="en-US">
              <a:latin typeface="Times New Roman" pitchFamily="18" charset="0"/>
            </a:endParaRPr>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CC5EAAA-2420-4A78-8C00-70533F803522}" type="slidenum">
              <a:rPr lang="en-US">
                <a:latin typeface="Times New Roman" pitchFamily="18" charset="0"/>
              </a:rPr>
              <a:pPr eaLnBrk="1" hangingPunct="1"/>
              <a:t>64</a:t>
            </a:fld>
            <a:endParaRPr lang="en-US">
              <a:latin typeface="Times New Roman" pitchFamily="18"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C0FABFC-93C4-4C76-BD14-F8E2B307F99B}" type="slidenum">
              <a:rPr lang="en-US">
                <a:latin typeface="Times New Roman" pitchFamily="18" charset="0"/>
              </a:rPr>
              <a:pPr eaLnBrk="1" hangingPunct="1"/>
              <a:t>65</a:t>
            </a:fld>
            <a:endParaRPr lang="en-US">
              <a:latin typeface="Times New Roman" pitchFamily="18"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397C22BA-AA62-4D65-8284-AF6B3BF65AD6}" type="slidenum">
              <a:rPr lang="en-US">
                <a:latin typeface="Times New Roman" pitchFamily="18" charset="0"/>
              </a:rPr>
              <a:pPr eaLnBrk="1" hangingPunct="1"/>
              <a:t>66</a:t>
            </a:fld>
            <a:endParaRPr lang="en-US">
              <a:latin typeface="Times New Roman" pitchFamily="18"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CE64394-F30F-4BD8-85BE-273778B5A96A}" type="slidenum">
              <a:rPr lang="en-US">
                <a:latin typeface="Times New Roman" pitchFamily="18" charset="0"/>
              </a:rPr>
              <a:pPr eaLnBrk="1" hangingPunct="1"/>
              <a:t>67</a:t>
            </a:fld>
            <a:endParaRPr lang="en-US">
              <a:latin typeface="Times New Roman" pitchFamily="18"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223C72B-A1C7-46E0-9EA3-6AC4F89239B5}" type="slidenum">
              <a:rPr lang="en-US">
                <a:latin typeface="Times New Roman" pitchFamily="18" charset="0"/>
              </a:rPr>
              <a:pPr eaLnBrk="1" hangingPunct="1"/>
              <a:t>68</a:t>
            </a:fld>
            <a:endParaRPr lang="en-US">
              <a:latin typeface="Times New Roman" pitchFamily="18" charset="0"/>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50BED92-8D96-469A-B14E-DAD92C8F36B4}" type="slidenum">
              <a:rPr lang="en-US">
                <a:latin typeface="Times New Roman" pitchFamily="18" charset="0"/>
              </a:rPr>
              <a:pPr eaLnBrk="1" hangingPunct="1"/>
              <a:t>69</a:t>
            </a:fld>
            <a:endParaRPr lang="en-US">
              <a:latin typeface="Times New Roman" pitchFamily="18"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9AB920E-F696-4A5B-B2EF-4B4E2BBF220E}" type="slidenum">
              <a:rPr lang="en-US">
                <a:latin typeface="Times New Roman" pitchFamily="18" charset="0"/>
              </a:rPr>
              <a:pPr eaLnBrk="1" hangingPunct="1"/>
              <a:t>70</a:t>
            </a:fld>
            <a:endParaRPr lang="en-US">
              <a:latin typeface="Times New Roman" pitchFamily="18" charset="0"/>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72F24AD-356B-4054-9A1D-995EEB3A9CF2}" type="slidenum">
              <a:rPr lang="en-US">
                <a:latin typeface="Times New Roman" pitchFamily="18" charset="0"/>
              </a:rPr>
              <a:pPr eaLnBrk="1" hangingPunct="1"/>
              <a:t>71</a:t>
            </a:fld>
            <a:endParaRPr lang="en-US">
              <a:latin typeface="Times New Roman" pitchFamily="18"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767C562-0FD5-421E-8F46-FA9C3209DAE7}" type="slidenum">
              <a:rPr lang="en-US">
                <a:latin typeface="Times New Roman" pitchFamily="18" charset="0"/>
              </a:rPr>
              <a:pPr eaLnBrk="1" hangingPunct="1"/>
              <a:t>72</a:t>
            </a:fld>
            <a:endParaRPr lang="en-US">
              <a:latin typeface="Times New Roman" pitchFamily="18"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8E31D60-A444-47F8-9DBA-01143AE26118}" type="slidenum">
              <a:rPr lang="en-US">
                <a:latin typeface="Times New Roman" pitchFamily="18" charset="0"/>
              </a:rPr>
              <a:pPr eaLnBrk="1" hangingPunct="1"/>
              <a:t>10</a:t>
            </a:fld>
            <a:endParaRPr lang="en-US">
              <a:latin typeface="Times New Roman" pitchFamily="18" charset="0"/>
            </a:endParaRPr>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0CDF48A-8ADB-4FF7-949A-8C3F82DC76DE}" type="slidenum">
              <a:rPr lang="en-US">
                <a:latin typeface="Times New Roman" pitchFamily="18" charset="0"/>
              </a:rPr>
              <a:pPr eaLnBrk="1" hangingPunct="1"/>
              <a:t>73</a:t>
            </a:fld>
            <a:endParaRPr lang="en-US">
              <a:latin typeface="Times New Roman" pitchFamily="18" charset="0"/>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038B223-835B-4DAA-A2E1-FA05393C3695}" type="slidenum">
              <a:rPr lang="en-US">
                <a:latin typeface="Times New Roman" pitchFamily="18" charset="0"/>
              </a:rPr>
              <a:pPr eaLnBrk="1" hangingPunct="1"/>
              <a:t>74</a:t>
            </a:fld>
            <a:endParaRPr lang="en-US">
              <a:latin typeface="Times New Roman" pitchFamily="18" charset="0"/>
            </a:endParaRPr>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14BDEF8-372B-4C59-99F9-87F583B50674}" type="slidenum">
              <a:rPr lang="en-US">
                <a:latin typeface="Times New Roman" pitchFamily="18" charset="0"/>
              </a:rPr>
              <a:pPr eaLnBrk="1" hangingPunct="1"/>
              <a:t>75</a:t>
            </a:fld>
            <a:endParaRPr lang="en-US">
              <a:latin typeface="Times New Roman" pitchFamily="18"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9D76E97-D59E-4B11-98F1-086ED385C494}" type="slidenum">
              <a:rPr lang="en-US">
                <a:latin typeface="Times New Roman" pitchFamily="18" charset="0"/>
              </a:rPr>
              <a:pPr eaLnBrk="1" hangingPunct="1"/>
              <a:t>76</a:t>
            </a:fld>
            <a:endParaRPr lang="en-US">
              <a:latin typeface="Times New Roman" pitchFamily="18" charset="0"/>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324068F-462F-44FE-A30D-D6C2C51A3337}" type="slidenum">
              <a:rPr lang="en-US">
                <a:latin typeface="Times New Roman" pitchFamily="18" charset="0"/>
              </a:rPr>
              <a:pPr eaLnBrk="1" hangingPunct="1"/>
              <a:t>79</a:t>
            </a:fld>
            <a:endParaRPr lang="en-US">
              <a:latin typeface="Times New Roman" pitchFamily="18" charset="0"/>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BA55FEB-78F9-40B4-9B10-7B40D1DE5B22}" type="slidenum">
              <a:rPr lang="en-US">
                <a:latin typeface="Times New Roman" pitchFamily="18" charset="0"/>
              </a:rPr>
              <a:pPr eaLnBrk="1" hangingPunct="1"/>
              <a:t>80</a:t>
            </a:fld>
            <a:endParaRPr lang="en-US">
              <a:latin typeface="Times New Roman" pitchFamily="18" charset="0"/>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4D2E2A0-90F4-4B37-B9B8-11A241B4BB91}" type="slidenum">
              <a:rPr lang="en-US">
                <a:latin typeface="Times New Roman" pitchFamily="18" charset="0"/>
              </a:rPr>
              <a:pPr eaLnBrk="1" hangingPunct="1"/>
              <a:t>81</a:t>
            </a:fld>
            <a:endParaRPr lang="en-US">
              <a:latin typeface="Times New Roman" pitchFamily="18" charset="0"/>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36A1E92E-1328-409B-9F60-99732B8DA799}" type="slidenum">
              <a:rPr lang="en-US">
                <a:latin typeface="Times New Roman" pitchFamily="18" charset="0"/>
              </a:rPr>
              <a:pPr eaLnBrk="1" hangingPunct="1"/>
              <a:t>11</a:t>
            </a:fld>
            <a:endParaRPr lang="en-US">
              <a:latin typeface="Times New Roman" pitchFamily="18"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6D6AD19-9803-4D4C-922A-804D72388889}" type="slidenum">
              <a:rPr lang="en-US">
                <a:latin typeface="Times New Roman" pitchFamily="18" charset="0"/>
              </a:rPr>
              <a:pPr eaLnBrk="1" hangingPunct="1"/>
              <a:t>12</a:t>
            </a:fld>
            <a:endParaRPr lang="en-US">
              <a:latin typeface="Times New Roman" pitchFamily="18"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C613A967-2C88-43BC-A91C-2F249014D7AE}" type="slidenum">
              <a:rPr lang="en-GB"/>
              <a:pPr>
                <a:defRPr/>
              </a:pPr>
              <a:t>‹Nº›</a:t>
            </a:fld>
            <a:endParaRPr lang="en-GB"/>
          </a:p>
        </p:txBody>
      </p:sp>
    </p:spTree>
    <p:extLst>
      <p:ext uri="{BB962C8B-B14F-4D97-AF65-F5344CB8AC3E}">
        <p14:creationId xmlns:p14="http://schemas.microsoft.com/office/powerpoint/2010/main" val="1213274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28B6A1D5-105A-4193-BA25-29593162C2CC}" type="slidenum">
              <a:rPr lang="en-GB"/>
              <a:pPr>
                <a:defRPr/>
              </a:pPr>
              <a:t>‹Nº›</a:t>
            </a:fld>
            <a:endParaRPr lang="en-GB"/>
          </a:p>
        </p:txBody>
      </p:sp>
    </p:spTree>
    <p:extLst>
      <p:ext uri="{BB962C8B-B14F-4D97-AF65-F5344CB8AC3E}">
        <p14:creationId xmlns:p14="http://schemas.microsoft.com/office/powerpoint/2010/main" val="1851312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4E2291D-FAE3-4D9E-A98D-5004DF00FB63}" type="slidenum">
              <a:rPr lang="en-GB"/>
              <a:pPr>
                <a:defRPr/>
              </a:pPr>
              <a:t>‹Nº›</a:t>
            </a:fld>
            <a:endParaRPr lang="en-GB"/>
          </a:p>
        </p:txBody>
      </p:sp>
    </p:spTree>
    <p:extLst>
      <p:ext uri="{BB962C8B-B14F-4D97-AF65-F5344CB8AC3E}">
        <p14:creationId xmlns:p14="http://schemas.microsoft.com/office/powerpoint/2010/main" val="2088921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ffectLst/>
          </p:spPr>
          <p:txBody>
            <a:bodyPr wrap="none" anchor="ctr"/>
            <a:lstStyle/>
            <a:p>
              <a:pPr algn="ctr">
                <a:defRPr/>
              </a:pPr>
              <a:endParaRPr lang="en-GB" sz="2400">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a:effectLst/>
          </p:spPr>
          <p:txBody>
            <a:bodyPr wrap="none" anchor="ctr"/>
            <a:lstStyle/>
            <a:p>
              <a:pPr algn="ctr">
                <a:defRPr/>
              </a:pPr>
              <a:endParaRPr lang="en-GB" sz="2400">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headEnd/>
              <a:tailEnd/>
            </a:ln>
          </p:spPr>
          <p:txBody>
            <a:bodyPr/>
            <a:lstStyle/>
            <a:p>
              <a:pPr>
                <a:defRPr/>
              </a:pPr>
              <a:endParaRPr lang="en-GB" sz="2400">
                <a:latin typeface="Times New Roman" pitchFamily="18" charset="0"/>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ffectLst/>
          </p:spPr>
          <p:txBody>
            <a:bodyPr/>
            <a:lstStyle/>
            <a:p>
              <a:pPr>
                <a:defRPr/>
              </a:pPr>
              <a:endParaRPr lang="en-US"/>
            </a:p>
          </p:txBody>
        </p:sp>
      </p:grpSp>
      <p:sp>
        <p:nvSpPr>
          <p:cNvPr id="77831" name="Rectangle 7"/>
          <p:cNvSpPr>
            <a:spLocks noGrp="1" noChangeArrowheads="1"/>
          </p:cNvSpPr>
          <p:nvPr>
            <p:ph type="ctrTitle"/>
          </p:nvPr>
        </p:nvSpPr>
        <p:spPr>
          <a:xfrm>
            <a:off x="228600" y="1427163"/>
            <a:ext cx="8077200" cy="1609725"/>
          </a:xfrm>
        </p:spPr>
        <p:txBody>
          <a:bodyPr/>
          <a:lstStyle>
            <a:lvl1pPr>
              <a:defRPr sz="4600"/>
            </a:lvl1pPr>
          </a:lstStyle>
          <a:p>
            <a:r>
              <a:rPr lang="en-GB"/>
              <a:t>Haga clic para cambiar el estilo de título	</a:t>
            </a:r>
          </a:p>
        </p:txBody>
      </p:sp>
      <p:sp>
        <p:nvSpPr>
          <p:cNvPr id="77832"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GB"/>
              <a:t>Haga clic para modificar el estilo de subtítulo del patrón</a:t>
            </a:r>
          </a:p>
        </p:txBody>
      </p:sp>
      <p:sp>
        <p:nvSpPr>
          <p:cNvPr id="9" name="Rectangle 9"/>
          <p:cNvSpPr>
            <a:spLocks noGrp="1" noChangeArrowheads="1"/>
          </p:cNvSpPr>
          <p:nvPr>
            <p:ph type="dt" sz="half" idx="10"/>
          </p:nvPr>
        </p:nvSpPr>
        <p:spPr>
          <a:xfrm>
            <a:off x="457200" y="6248400"/>
            <a:ext cx="2133600" cy="471488"/>
          </a:xfrm>
        </p:spPr>
        <p:txBody>
          <a:bodyPr/>
          <a:lstStyle>
            <a:lvl1pPr>
              <a:defRPr smtClean="0"/>
            </a:lvl1pPr>
          </a:lstStyle>
          <a:p>
            <a:pPr>
              <a:defRPr/>
            </a:pPr>
            <a:endParaRPr lang="en-GB"/>
          </a:p>
        </p:txBody>
      </p:sp>
      <p:sp>
        <p:nvSpPr>
          <p:cNvPr id="10" name="Rectangle 10"/>
          <p:cNvSpPr>
            <a:spLocks noGrp="1" noChangeArrowheads="1"/>
          </p:cNvSpPr>
          <p:nvPr>
            <p:ph type="ftr" sz="quarter" idx="11"/>
          </p:nvPr>
        </p:nvSpPr>
        <p:spPr>
          <a:xfrm>
            <a:off x="3124200" y="6253163"/>
            <a:ext cx="2895600" cy="457200"/>
          </a:xfrm>
        </p:spPr>
        <p:txBody>
          <a:bodyPr/>
          <a:lstStyle>
            <a:lvl1pPr>
              <a:defRPr smtClean="0"/>
            </a:lvl1pPr>
          </a:lstStyle>
          <a:p>
            <a:pPr>
              <a:defRPr/>
            </a:pPr>
            <a:endParaRPr lang="en-GB"/>
          </a:p>
        </p:txBody>
      </p:sp>
      <p:sp>
        <p:nvSpPr>
          <p:cNvPr id="11" name="Rectangle 11"/>
          <p:cNvSpPr>
            <a:spLocks noGrp="1" noChangeArrowheads="1"/>
          </p:cNvSpPr>
          <p:nvPr>
            <p:ph type="sldNum" sz="quarter" idx="12"/>
          </p:nvPr>
        </p:nvSpPr>
        <p:spPr>
          <a:xfrm>
            <a:off x="6553200" y="6248400"/>
            <a:ext cx="2133600" cy="471488"/>
          </a:xfrm>
        </p:spPr>
        <p:txBody>
          <a:bodyPr/>
          <a:lstStyle>
            <a:lvl1pPr>
              <a:defRPr smtClean="0"/>
            </a:lvl1pPr>
          </a:lstStyle>
          <a:p>
            <a:pPr>
              <a:defRPr/>
            </a:pPr>
            <a:fld id="{B7232254-6E36-48C1-AA6C-B9EA1A38E334}" type="slidenum">
              <a:rPr lang="en-GB"/>
              <a:pPr>
                <a:defRPr/>
              </a:pPr>
              <a:t>‹Nº›</a:t>
            </a:fld>
            <a:endParaRPr lang="en-GB"/>
          </a:p>
        </p:txBody>
      </p:sp>
    </p:spTree>
    <p:extLst>
      <p:ext uri="{BB962C8B-B14F-4D97-AF65-F5344CB8AC3E}">
        <p14:creationId xmlns:p14="http://schemas.microsoft.com/office/powerpoint/2010/main" val="9397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GB"/>
          </a:p>
        </p:txBody>
      </p:sp>
      <p:sp>
        <p:nvSpPr>
          <p:cNvPr id="5" name="Rectangle 9"/>
          <p:cNvSpPr>
            <a:spLocks noGrp="1" noChangeArrowheads="1"/>
          </p:cNvSpPr>
          <p:nvPr>
            <p:ph type="ftr" sz="quarter" idx="11"/>
          </p:nvPr>
        </p:nvSpPr>
        <p:spPr>
          <a:ln/>
        </p:spPr>
        <p:txBody>
          <a:bodyPr/>
          <a:lstStyle>
            <a:lvl1pPr>
              <a:defRPr/>
            </a:lvl1pPr>
          </a:lstStyle>
          <a:p>
            <a:pPr>
              <a:defRPr/>
            </a:pPr>
            <a:endParaRPr lang="en-GB"/>
          </a:p>
        </p:txBody>
      </p:sp>
      <p:sp>
        <p:nvSpPr>
          <p:cNvPr id="6" name="Rectangle 10"/>
          <p:cNvSpPr>
            <a:spLocks noGrp="1" noChangeArrowheads="1"/>
          </p:cNvSpPr>
          <p:nvPr>
            <p:ph type="sldNum" sz="quarter" idx="12"/>
          </p:nvPr>
        </p:nvSpPr>
        <p:spPr>
          <a:ln/>
        </p:spPr>
        <p:txBody>
          <a:bodyPr/>
          <a:lstStyle>
            <a:lvl1pPr>
              <a:defRPr/>
            </a:lvl1pPr>
          </a:lstStyle>
          <a:p>
            <a:pPr>
              <a:defRPr/>
            </a:pPr>
            <a:fld id="{6A4CCA34-B7AF-4E64-8CD9-79CC862F5027}" type="slidenum">
              <a:rPr lang="en-GB"/>
              <a:pPr>
                <a:defRPr/>
              </a:pPr>
              <a:t>‹Nº›</a:t>
            </a:fld>
            <a:endParaRPr lang="en-GB"/>
          </a:p>
        </p:txBody>
      </p:sp>
    </p:spTree>
    <p:extLst>
      <p:ext uri="{BB962C8B-B14F-4D97-AF65-F5344CB8AC3E}">
        <p14:creationId xmlns:p14="http://schemas.microsoft.com/office/powerpoint/2010/main" val="11581801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8"/>
          <p:cNvSpPr>
            <a:spLocks noGrp="1" noChangeArrowheads="1"/>
          </p:cNvSpPr>
          <p:nvPr>
            <p:ph type="dt" sz="half" idx="10"/>
          </p:nvPr>
        </p:nvSpPr>
        <p:spPr>
          <a:ln/>
        </p:spPr>
        <p:txBody>
          <a:bodyPr/>
          <a:lstStyle>
            <a:lvl1pPr>
              <a:defRPr/>
            </a:lvl1pPr>
          </a:lstStyle>
          <a:p>
            <a:pPr>
              <a:defRPr/>
            </a:pPr>
            <a:endParaRPr lang="en-GB"/>
          </a:p>
        </p:txBody>
      </p:sp>
      <p:sp>
        <p:nvSpPr>
          <p:cNvPr id="5" name="Rectangle 9"/>
          <p:cNvSpPr>
            <a:spLocks noGrp="1" noChangeArrowheads="1"/>
          </p:cNvSpPr>
          <p:nvPr>
            <p:ph type="ftr" sz="quarter" idx="11"/>
          </p:nvPr>
        </p:nvSpPr>
        <p:spPr>
          <a:ln/>
        </p:spPr>
        <p:txBody>
          <a:bodyPr/>
          <a:lstStyle>
            <a:lvl1pPr>
              <a:defRPr/>
            </a:lvl1pPr>
          </a:lstStyle>
          <a:p>
            <a:pPr>
              <a:defRPr/>
            </a:pPr>
            <a:endParaRPr lang="en-GB"/>
          </a:p>
        </p:txBody>
      </p:sp>
      <p:sp>
        <p:nvSpPr>
          <p:cNvPr id="6" name="Rectangle 10"/>
          <p:cNvSpPr>
            <a:spLocks noGrp="1" noChangeArrowheads="1"/>
          </p:cNvSpPr>
          <p:nvPr>
            <p:ph type="sldNum" sz="quarter" idx="12"/>
          </p:nvPr>
        </p:nvSpPr>
        <p:spPr>
          <a:ln/>
        </p:spPr>
        <p:txBody>
          <a:bodyPr/>
          <a:lstStyle>
            <a:lvl1pPr>
              <a:defRPr/>
            </a:lvl1pPr>
          </a:lstStyle>
          <a:p>
            <a:pPr>
              <a:defRPr/>
            </a:pPr>
            <a:fld id="{BDC6C6CB-4ACF-4A17-9B4D-D57C843807A6}" type="slidenum">
              <a:rPr lang="en-GB"/>
              <a:pPr>
                <a:defRPr/>
              </a:pPr>
              <a:t>‹Nº›</a:t>
            </a:fld>
            <a:endParaRPr lang="en-GB"/>
          </a:p>
        </p:txBody>
      </p:sp>
    </p:spTree>
    <p:extLst>
      <p:ext uri="{BB962C8B-B14F-4D97-AF65-F5344CB8AC3E}">
        <p14:creationId xmlns:p14="http://schemas.microsoft.com/office/powerpoint/2010/main" val="459270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endParaRPr lang="en-GB"/>
          </a:p>
        </p:txBody>
      </p:sp>
      <p:sp>
        <p:nvSpPr>
          <p:cNvPr id="6" name="Rectangle 9"/>
          <p:cNvSpPr>
            <a:spLocks noGrp="1" noChangeArrowheads="1"/>
          </p:cNvSpPr>
          <p:nvPr>
            <p:ph type="ftr" sz="quarter" idx="11"/>
          </p:nvPr>
        </p:nvSpPr>
        <p:spPr>
          <a:ln/>
        </p:spPr>
        <p:txBody>
          <a:bodyPr/>
          <a:lstStyle>
            <a:lvl1pPr>
              <a:defRPr/>
            </a:lvl1pPr>
          </a:lstStyle>
          <a:p>
            <a:pPr>
              <a:defRPr/>
            </a:pPr>
            <a:endParaRPr lang="en-GB"/>
          </a:p>
        </p:txBody>
      </p:sp>
      <p:sp>
        <p:nvSpPr>
          <p:cNvPr id="7" name="Rectangle 10"/>
          <p:cNvSpPr>
            <a:spLocks noGrp="1" noChangeArrowheads="1"/>
          </p:cNvSpPr>
          <p:nvPr>
            <p:ph type="sldNum" sz="quarter" idx="12"/>
          </p:nvPr>
        </p:nvSpPr>
        <p:spPr>
          <a:ln/>
        </p:spPr>
        <p:txBody>
          <a:bodyPr/>
          <a:lstStyle>
            <a:lvl1pPr>
              <a:defRPr/>
            </a:lvl1pPr>
          </a:lstStyle>
          <a:p>
            <a:pPr>
              <a:defRPr/>
            </a:pPr>
            <a:fld id="{CDD54150-5F6A-4D2F-8572-7D7CA74503A0}" type="slidenum">
              <a:rPr lang="en-GB"/>
              <a:pPr>
                <a:defRPr/>
              </a:pPr>
              <a:t>‹Nº›</a:t>
            </a:fld>
            <a:endParaRPr lang="en-GB"/>
          </a:p>
        </p:txBody>
      </p:sp>
    </p:spTree>
    <p:extLst>
      <p:ext uri="{BB962C8B-B14F-4D97-AF65-F5344CB8AC3E}">
        <p14:creationId xmlns:p14="http://schemas.microsoft.com/office/powerpoint/2010/main" val="1479886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8"/>
          <p:cNvSpPr>
            <a:spLocks noGrp="1" noChangeArrowheads="1"/>
          </p:cNvSpPr>
          <p:nvPr>
            <p:ph type="dt" sz="half" idx="10"/>
          </p:nvPr>
        </p:nvSpPr>
        <p:spPr>
          <a:ln/>
        </p:spPr>
        <p:txBody>
          <a:bodyPr/>
          <a:lstStyle>
            <a:lvl1pPr>
              <a:defRPr/>
            </a:lvl1pPr>
          </a:lstStyle>
          <a:p>
            <a:pPr>
              <a:defRPr/>
            </a:pPr>
            <a:endParaRPr lang="en-GB"/>
          </a:p>
        </p:txBody>
      </p:sp>
      <p:sp>
        <p:nvSpPr>
          <p:cNvPr id="8" name="Rectangle 9"/>
          <p:cNvSpPr>
            <a:spLocks noGrp="1" noChangeArrowheads="1"/>
          </p:cNvSpPr>
          <p:nvPr>
            <p:ph type="ftr" sz="quarter" idx="11"/>
          </p:nvPr>
        </p:nvSpPr>
        <p:spPr>
          <a:ln/>
        </p:spPr>
        <p:txBody>
          <a:bodyPr/>
          <a:lstStyle>
            <a:lvl1pPr>
              <a:defRPr/>
            </a:lvl1pPr>
          </a:lstStyle>
          <a:p>
            <a:pPr>
              <a:defRPr/>
            </a:pPr>
            <a:endParaRPr lang="en-GB"/>
          </a:p>
        </p:txBody>
      </p:sp>
      <p:sp>
        <p:nvSpPr>
          <p:cNvPr id="9" name="Rectangle 10"/>
          <p:cNvSpPr>
            <a:spLocks noGrp="1" noChangeArrowheads="1"/>
          </p:cNvSpPr>
          <p:nvPr>
            <p:ph type="sldNum" sz="quarter" idx="12"/>
          </p:nvPr>
        </p:nvSpPr>
        <p:spPr>
          <a:ln/>
        </p:spPr>
        <p:txBody>
          <a:bodyPr/>
          <a:lstStyle>
            <a:lvl1pPr>
              <a:defRPr/>
            </a:lvl1pPr>
          </a:lstStyle>
          <a:p>
            <a:pPr>
              <a:defRPr/>
            </a:pPr>
            <a:fld id="{61ECEF4B-4716-4A86-9BA1-8E5B6D7862DD}" type="slidenum">
              <a:rPr lang="en-GB"/>
              <a:pPr>
                <a:defRPr/>
              </a:pPr>
              <a:t>‹Nº›</a:t>
            </a:fld>
            <a:endParaRPr lang="en-GB"/>
          </a:p>
        </p:txBody>
      </p:sp>
    </p:spTree>
    <p:extLst>
      <p:ext uri="{BB962C8B-B14F-4D97-AF65-F5344CB8AC3E}">
        <p14:creationId xmlns:p14="http://schemas.microsoft.com/office/powerpoint/2010/main" val="4145526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8"/>
          <p:cNvSpPr>
            <a:spLocks noGrp="1" noChangeArrowheads="1"/>
          </p:cNvSpPr>
          <p:nvPr>
            <p:ph type="dt" sz="half" idx="10"/>
          </p:nvPr>
        </p:nvSpPr>
        <p:spPr>
          <a:ln/>
        </p:spPr>
        <p:txBody>
          <a:bodyPr/>
          <a:lstStyle>
            <a:lvl1pPr>
              <a:defRPr/>
            </a:lvl1pPr>
          </a:lstStyle>
          <a:p>
            <a:pPr>
              <a:defRPr/>
            </a:pPr>
            <a:endParaRPr lang="en-GB"/>
          </a:p>
        </p:txBody>
      </p:sp>
      <p:sp>
        <p:nvSpPr>
          <p:cNvPr id="4" name="Rectangle 9"/>
          <p:cNvSpPr>
            <a:spLocks noGrp="1" noChangeArrowheads="1"/>
          </p:cNvSpPr>
          <p:nvPr>
            <p:ph type="ftr" sz="quarter" idx="11"/>
          </p:nvPr>
        </p:nvSpPr>
        <p:spPr>
          <a:ln/>
        </p:spPr>
        <p:txBody>
          <a:bodyPr/>
          <a:lstStyle>
            <a:lvl1pPr>
              <a:defRPr/>
            </a:lvl1pPr>
          </a:lstStyle>
          <a:p>
            <a:pPr>
              <a:defRPr/>
            </a:pPr>
            <a:endParaRPr lang="en-GB"/>
          </a:p>
        </p:txBody>
      </p:sp>
      <p:sp>
        <p:nvSpPr>
          <p:cNvPr id="5" name="Rectangle 10"/>
          <p:cNvSpPr>
            <a:spLocks noGrp="1" noChangeArrowheads="1"/>
          </p:cNvSpPr>
          <p:nvPr>
            <p:ph type="sldNum" sz="quarter" idx="12"/>
          </p:nvPr>
        </p:nvSpPr>
        <p:spPr>
          <a:ln/>
        </p:spPr>
        <p:txBody>
          <a:bodyPr/>
          <a:lstStyle>
            <a:lvl1pPr>
              <a:defRPr/>
            </a:lvl1pPr>
          </a:lstStyle>
          <a:p>
            <a:pPr>
              <a:defRPr/>
            </a:pPr>
            <a:fld id="{43A6AB7C-26E8-4B36-9B25-E1AA27BB9AD7}" type="slidenum">
              <a:rPr lang="en-GB"/>
              <a:pPr>
                <a:defRPr/>
              </a:pPr>
              <a:t>‹Nº›</a:t>
            </a:fld>
            <a:endParaRPr lang="en-GB"/>
          </a:p>
        </p:txBody>
      </p:sp>
    </p:spTree>
    <p:extLst>
      <p:ext uri="{BB962C8B-B14F-4D97-AF65-F5344CB8AC3E}">
        <p14:creationId xmlns:p14="http://schemas.microsoft.com/office/powerpoint/2010/main" val="2102802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n-GB"/>
          </a:p>
        </p:txBody>
      </p:sp>
      <p:sp>
        <p:nvSpPr>
          <p:cNvPr id="3" name="Rectangle 9"/>
          <p:cNvSpPr>
            <a:spLocks noGrp="1" noChangeArrowheads="1"/>
          </p:cNvSpPr>
          <p:nvPr>
            <p:ph type="ftr" sz="quarter" idx="11"/>
          </p:nvPr>
        </p:nvSpPr>
        <p:spPr>
          <a:ln/>
        </p:spPr>
        <p:txBody>
          <a:bodyPr/>
          <a:lstStyle>
            <a:lvl1pPr>
              <a:defRPr/>
            </a:lvl1pPr>
          </a:lstStyle>
          <a:p>
            <a:pPr>
              <a:defRPr/>
            </a:pPr>
            <a:endParaRPr lang="en-GB"/>
          </a:p>
        </p:txBody>
      </p:sp>
      <p:sp>
        <p:nvSpPr>
          <p:cNvPr id="4" name="Rectangle 10"/>
          <p:cNvSpPr>
            <a:spLocks noGrp="1" noChangeArrowheads="1"/>
          </p:cNvSpPr>
          <p:nvPr>
            <p:ph type="sldNum" sz="quarter" idx="12"/>
          </p:nvPr>
        </p:nvSpPr>
        <p:spPr>
          <a:ln/>
        </p:spPr>
        <p:txBody>
          <a:bodyPr/>
          <a:lstStyle>
            <a:lvl1pPr>
              <a:defRPr/>
            </a:lvl1pPr>
          </a:lstStyle>
          <a:p>
            <a:pPr>
              <a:defRPr/>
            </a:pPr>
            <a:fld id="{21EBC54F-4303-489A-94DE-DB2E6908C6A2}" type="slidenum">
              <a:rPr lang="en-GB"/>
              <a:pPr>
                <a:defRPr/>
              </a:pPr>
              <a:t>‹Nº›</a:t>
            </a:fld>
            <a:endParaRPr lang="en-GB"/>
          </a:p>
        </p:txBody>
      </p:sp>
    </p:spTree>
    <p:extLst>
      <p:ext uri="{BB962C8B-B14F-4D97-AF65-F5344CB8AC3E}">
        <p14:creationId xmlns:p14="http://schemas.microsoft.com/office/powerpoint/2010/main" val="37599126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endParaRPr lang="en-GB"/>
          </a:p>
        </p:txBody>
      </p:sp>
      <p:sp>
        <p:nvSpPr>
          <p:cNvPr id="6" name="Rectangle 9"/>
          <p:cNvSpPr>
            <a:spLocks noGrp="1" noChangeArrowheads="1"/>
          </p:cNvSpPr>
          <p:nvPr>
            <p:ph type="ftr" sz="quarter" idx="11"/>
          </p:nvPr>
        </p:nvSpPr>
        <p:spPr>
          <a:ln/>
        </p:spPr>
        <p:txBody>
          <a:bodyPr/>
          <a:lstStyle>
            <a:lvl1pPr>
              <a:defRPr/>
            </a:lvl1pPr>
          </a:lstStyle>
          <a:p>
            <a:pPr>
              <a:defRPr/>
            </a:pPr>
            <a:endParaRPr lang="en-GB"/>
          </a:p>
        </p:txBody>
      </p:sp>
      <p:sp>
        <p:nvSpPr>
          <p:cNvPr id="7" name="Rectangle 10"/>
          <p:cNvSpPr>
            <a:spLocks noGrp="1" noChangeArrowheads="1"/>
          </p:cNvSpPr>
          <p:nvPr>
            <p:ph type="sldNum" sz="quarter" idx="12"/>
          </p:nvPr>
        </p:nvSpPr>
        <p:spPr>
          <a:ln/>
        </p:spPr>
        <p:txBody>
          <a:bodyPr/>
          <a:lstStyle>
            <a:lvl1pPr>
              <a:defRPr/>
            </a:lvl1pPr>
          </a:lstStyle>
          <a:p>
            <a:pPr>
              <a:defRPr/>
            </a:pPr>
            <a:fld id="{54C2D7A3-9BC3-49F5-A54F-964C723CA66F}" type="slidenum">
              <a:rPr lang="en-GB"/>
              <a:pPr>
                <a:defRPr/>
              </a:pPr>
              <a:t>‹Nº›</a:t>
            </a:fld>
            <a:endParaRPr lang="en-GB"/>
          </a:p>
        </p:txBody>
      </p:sp>
    </p:spTree>
    <p:extLst>
      <p:ext uri="{BB962C8B-B14F-4D97-AF65-F5344CB8AC3E}">
        <p14:creationId xmlns:p14="http://schemas.microsoft.com/office/powerpoint/2010/main" val="2567530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85E2698-C424-4721-B4E4-6C1DFE5BBD17}" type="slidenum">
              <a:rPr lang="en-GB"/>
              <a:pPr>
                <a:defRPr/>
              </a:pPr>
              <a:t>‹Nº›</a:t>
            </a:fld>
            <a:endParaRPr lang="en-GB"/>
          </a:p>
        </p:txBody>
      </p:sp>
    </p:spTree>
    <p:extLst>
      <p:ext uri="{BB962C8B-B14F-4D97-AF65-F5344CB8AC3E}">
        <p14:creationId xmlns:p14="http://schemas.microsoft.com/office/powerpoint/2010/main" val="7155769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endParaRPr lang="en-GB"/>
          </a:p>
        </p:txBody>
      </p:sp>
      <p:sp>
        <p:nvSpPr>
          <p:cNvPr id="6" name="Rectangle 9"/>
          <p:cNvSpPr>
            <a:spLocks noGrp="1" noChangeArrowheads="1"/>
          </p:cNvSpPr>
          <p:nvPr>
            <p:ph type="ftr" sz="quarter" idx="11"/>
          </p:nvPr>
        </p:nvSpPr>
        <p:spPr>
          <a:ln/>
        </p:spPr>
        <p:txBody>
          <a:bodyPr/>
          <a:lstStyle>
            <a:lvl1pPr>
              <a:defRPr/>
            </a:lvl1pPr>
          </a:lstStyle>
          <a:p>
            <a:pPr>
              <a:defRPr/>
            </a:pPr>
            <a:endParaRPr lang="en-GB"/>
          </a:p>
        </p:txBody>
      </p:sp>
      <p:sp>
        <p:nvSpPr>
          <p:cNvPr id="7" name="Rectangle 10"/>
          <p:cNvSpPr>
            <a:spLocks noGrp="1" noChangeArrowheads="1"/>
          </p:cNvSpPr>
          <p:nvPr>
            <p:ph type="sldNum" sz="quarter" idx="12"/>
          </p:nvPr>
        </p:nvSpPr>
        <p:spPr>
          <a:ln/>
        </p:spPr>
        <p:txBody>
          <a:bodyPr/>
          <a:lstStyle>
            <a:lvl1pPr>
              <a:defRPr/>
            </a:lvl1pPr>
          </a:lstStyle>
          <a:p>
            <a:pPr>
              <a:defRPr/>
            </a:pPr>
            <a:fld id="{D73DA22B-A43C-4A63-A953-535BE2EA329C}" type="slidenum">
              <a:rPr lang="en-GB"/>
              <a:pPr>
                <a:defRPr/>
              </a:pPr>
              <a:t>‹Nº›</a:t>
            </a:fld>
            <a:endParaRPr lang="en-GB"/>
          </a:p>
        </p:txBody>
      </p:sp>
    </p:spTree>
    <p:extLst>
      <p:ext uri="{BB962C8B-B14F-4D97-AF65-F5344CB8AC3E}">
        <p14:creationId xmlns:p14="http://schemas.microsoft.com/office/powerpoint/2010/main" val="23039586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GB"/>
          </a:p>
        </p:txBody>
      </p:sp>
      <p:sp>
        <p:nvSpPr>
          <p:cNvPr id="5" name="Rectangle 9"/>
          <p:cNvSpPr>
            <a:spLocks noGrp="1" noChangeArrowheads="1"/>
          </p:cNvSpPr>
          <p:nvPr>
            <p:ph type="ftr" sz="quarter" idx="11"/>
          </p:nvPr>
        </p:nvSpPr>
        <p:spPr>
          <a:ln/>
        </p:spPr>
        <p:txBody>
          <a:bodyPr/>
          <a:lstStyle>
            <a:lvl1pPr>
              <a:defRPr/>
            </a:lvl1pPr>
          </a:lstStyle>
          <a:p>
            <a:pPr>
              <a:defRPr/>
            </a:pPr>
            <a:endParaRPr lang="en-GB"/>
          </a:p>
        </p:txBody>
      </p:sp>
      <p:sp>
        <p:nvSpPr>
          <p:cNvPr id="6" name="Rectangle 10"/>
          <p:cNvSpPr>
            <a:spLocks noGrp="1" noChangeArrowheads="1"/>
          </p:cNvSpPr>
          <p:nvPr>
            <p:ph type="sldNum" sz="quarter" idx="12"/>
          </p:nvPr>
        </p:nvSpPr>
        <p:spPr>
          <a:ln/>
        </p:spPr>
        <p:txBody>
          <a:bodyPr/>
          <a:lstStyle>
            <a:lvl1pPr>
              <a:defRPr/>
            </a:lvl1pPr>
          </a:lstStyle>
          <a:p>
            <a:pPr>
              <a:defRPr/>
            </a:pPr>
            <a:fld id="{B57CEBEA-CEBD-431D-858C-AF8BFA2DAF90}" type="slidenum">
              <a:rPr lang="en-GB"/>
              <a:pPr>
                <a:defRPr/>
              </a:pPr>
              <a:t>‹Nº›</a:t>
            </a:fld>
            <a:endParaRPr lang="en-GB"/>
          </a:p>
        </p:txBody>
      </p:sp>
    </p:spTree>
    <p:extLst>
      <p:ext uri="{BB962C8B-B14F-4D97-AF65-F5344CB8AC3E}">
        <p14:creationId xmlns:p14="http://schemas.microsoft.com/office/powerpoint/2010/main" val="2576147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450013" y="228600"/>
            <a:ext cx="2084387" cy="5791200"/>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195263" y="228600"/>
            <a:ext cx="6102350" cy="5791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8"/>
          <p:cNvSpPr>
            <a:spLocks noGrp="1" noChangeArrowheads="1"/>
          </p:cNvSpPr>
          <p:nvPr>
            <p:ph type="dt" sz="half" idx="10"/>
          </p:nvPr>
        </p:nvSpPr>
        <p:spPr>
          <a:ln/>
        </p:spPr>
        <p:txBody>
          <a:bodyPr/>
          <a:lstStyle>
            <a:lvl1pPr>
              <a:defRPr/>
            </a:lvl1pPr>
          </a:lstStyle>
          <a:p>
            <a:pPr>
              <a:defRPr/>
            </a:pPr>
            <a:endParaRPr lang="en-GB"/>
          </a:p>
        </p:txBody>
      </p:sp>
      <p:sp>
        <p:nvSpPr>
          <p:cNvPr id="5" name="Rectangle 9"/>
          <p:cNvSpPr>
            <a:spLocks noGrp="1" noChangeArrowheads="1"/>
          </p:cNvSpPr>
          <p:nvPr>
            <p:ph type="ftr" sz="quarter" idx="11"/>
          </p:nvPr>
        </p:nvSpPr>
        <p:spPr>
          <a:ln/>
        </p:spPr>
        <p:txBody>
          <a:bodyPr/>
          <a:lstStyle>
            <a:lvl1pPr>
              <a:defRPr/>
            </a:lvl1pPr>
          </a:lstStyle>
          <a:p>
            <a:pPr>
              <a:defRPr/>
            </a:pPr>
            <a:endParaRPr lang="en-GB"/>
          </a:p>
        </p:txBody>
      </p:sp>
      <p:sp>
        <p:nvSpPr>
          <p:cNvPr id="6" name="Rectangle 10"/>
          <p:cNvSpPr>
            <a:spLocks noGrp="1" noChangeArrowheads="1"/>
          </p:cNvSpPr>
          <p:nvPr>
            <p:ph type="sldNum" sz="quarter" idx="12"/>
          </p:nvPr>
        </p:nvSpPr>
        <p:spPr>
          <a:ln/>
        </p:spPr>
        <p:txBody>
          <a:bodyPr/>
          <a:lstStyle>
            <a:lvl1pPr>
              <a:defRPr/>
            </a:lvl1pPr>
          </a:lstStyle>
          <a:p>
            <a:pPr>
              <a:defRPr/>
            </a:pPr>
            <a:fld id="{A4C72B9B-5A82-4BFC-95D4-D9780749E96C}" type="slidenum">
              <a:rPr lang="en-GB"/>
              <a:pPr>
                <a:defRPr/>
              </a:pPr>
              <a:t>‹Nº›</a:t>
            </a:fld>
            <a:endParaRPr lang="en-GB"/>
          </a:p>
        </p:txBody>
      </p:sp>
    </p:spTree>
    <p:extLst>
      <p:ext uri="{BB962C8B-B14F-4D97-AF65-F5344CB8AC3E}">
        <p14:creationId xmlns:p14="http://schemas.microsoft.com/office/powerpoint/2010/main" val="42143341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95263" y="228600"/>
            <a:ext cx="8015287" cy="914400"/>
          </a:xfrm>
        </p:spPr>
        <p:txBody>
          <a:bodyPr/>
          <a:lstStyle/>
          <a:p>
            <a:r>
              <a:rPr lang="es-ES" smtClean="0"/>
              <a:t>Haga clic para modificar el estilo de título del patrón</a:t>
            </a:r>
            <a:endParaRPr lang="en-US"/>
          </a:p>
        </p:txBody>
      </p:sp>
      <p:sp>
        <p:nvSpPr>
          <p:cNvPr id="3" name="2 Marcador de texto"/>
          <p:cNvSpPr>
            <a:spLocks noGrp="1"/>
          </p:cNvSpPr>
          <p:nvPr>
            <p:ph type="body" sz="half" idx="1"/>
          </p:nvPr>
        </p:nvSpPr>
        <p:spPr>
          <a:xfrm>
            <a:off x="609600" y="1600200"/>
            <a:ext cx="3886200" cy="4419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3886200" cy="4419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8"/>
          <p:cNvSpPr>
            <a:spLocks noGrp="1" noChangeArrowheads="1"/>
          </p:cNvSpPr>
          <p:nvPr>
            <p:ph type="dt" sz="half" idx="10"/>
          </p:nvPr>
        </p:nvSpPr>
        <p:spPr>
          <a:ln/>
        </p:spPr>
        <p:txBody>
          <a:bodyPr/>
          <a:lstStyle>
            <a:lvl1pPr>
              <a:defRPr/>
            </a:lvl1pPr>
          </a:lstStyle>
          <a:p>
            <a:pPr>
              <a:defRPr/>
            </a:pPr>
            <a:endParaRPr lang="en-GB"/>
          </a:p>
        </p:txBody>
      </p:sp>
      <p:sp>
        <p:nvSpPr>
          <p:cNvPr id="6" name="Rectangle 9"/>
          <p:cNvSpPr>
            <a:spLocks noGrp="1" noChangeArrowheads="1"/>
          </p:cNvSpPr>
          <p:nvPr>
            <p:ph type="ftr" sz="quarter" idx="11"/>
          </p:nvPr>
        </p:nvSpPr>
        <p:spPr>
          <a:ln/>
        </p:spPr>
        <p:txBody>
          <a:bodyPr/>
          <a:lstStyle>
            <a:lvl1pPr>
              <a:defRPr/>
            </a:lvl1pPr>
          </a:lstStyle>
          <a:p>
            <a:pPr>
              <a:defRPr/>
            </a:pPr>
            <a:endParaRPr lang="en-GB"/>
          </a:p>
        </p:txBody>
      </p:sp>
      <p:sp>
        <p:nvSpPr>
          <p:cNvPr id="7" name="Rectangle 10"/>
          <p:cNvSpPr>
            <a:spLocks noGrp="1" noChangeArrowheads="1"/>
          </p:cNvSpPr>
          <p:nvPr>
            <p:ph type="sldNum" sz="quarter" idx="12"/>
          </p:nvPr>
        </p:nvSpPr>
        <p:spPr>
          <a:ln/>
        </p:spPr>
        <p:txBody>
          <a:bodyPr/>
          <a:lstStyle>
            <a:lvl1pPr>
              <a:defRPr/>
            </a:lvl1pPr>
          </a:lstStyle>
          <a:p>
            <a:pPr>
              <a:defRPr/>
            </a:pPr>
            <a:fld id="{863B3158-0D88-4546-84AA-BB3AE3C279BC}" type="slidenum">
              <a:rPr lang="en-GB"/>
              <a:pPr>
                <a:defRPr/>
              </a:pPr>
              <a:t>‹Nº›</a:t>
            </a:fld>
            <a:endParaRPr lang="en-GB"/>
          </a:p>
        </p:txBody>
      </p:sp>
    </p:spTree>
    <p:extLst>
      <p:ext uri="{BB962C8B-B14F-4D97-AF65-F5344CB8AC3E}">
        <p14:creationId xmlns:p14="http://schemas.microsoft.com/office/powerpoint/2010/main" val="17490173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TwoObj" preserve="1">
  <p:cSld name="Título, tex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195263" y="228600"/>
            <a:ext cx="8015287" cy="914400"/>
          </a:xfrm>
        </p:spPr>
        <p:txBody>
          <a:bodyPr/>
          <a:lstStyle/>
          <a:p>
            <a:r>
              <a:rPr lang="es-ES" smtClean="0"/>
              <a:t>Haga clic para modificar el estilo de título del patrón</a:t>
            </a:r>
            <a:endParaRPr lang="en-US"/>
          </a:p>
        </p:txBody>
      </p:sp>
      <p:sp>
        <p:nvSpPr>
          <p:cNvPr id="3" name="2 Marcador de texto"/>
          <p:cNvSpPr>
            <a:spLocks noGrp="1"/>
          </p:cNvSpPr>
          <p:nvPr>
            <p:ph type="body" sz="half" idx="1"/>
          </p:nvPr>
        </p:nvSpPr>
        <p:spPr>
          <a:xfrm>
            <a:off x="609600" y="1600200"/>
            <a:ext cx="3886200" cy="4419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quarter" idx="2"/>
          </p:nvPr>
        </p:nvSpPr>
        <p:spPr>
          <a:xfrm>
            <a:off x="4648200" y="1600200"/>
            <a:ext cx="3886200" cy="2133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contenido"/>
          <p:cNvSpPr>
            <a:spLocks noGrp="1"/>
          </p:cNvSpPr>
          <p:nvPr>
            <p:ph sz="quarter" idx="3"/>
          </p:nvPr>
        </p:nvSpPr>
        <p:spPr>
          <a:xfrm>
            <a:off x="4648200" y="3886200"/>
            <a:ext cx="3886200" cy="21336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Rectangle 8"/>
          <p:cNvSpPr>
            <a:spLocks noGrp="1" noChangeArrowheads="1"/>
          </p:cNvSpPr>
          <p:nvPr>
            <p:ph type="dt" sz="half" idx="10"/>
          </p:nvPr>
        </p:nvSpPr>
        <p:spPr>
          <a:ln/>
        </p:spPr>
        <p:txBody>
          <a:bodyPr/>
          <a:lstStyle>
            <a:lvl1pPr>
              <a:defRPr/>
            </a:lvl1pPr>
          </a:lstStyle>
          <a:p>
            <a:pPr>
              <a:defRPr/>
            </a:pPr>
            <a:endParaRPr lang="en-GB"/>
          </a:p>
        </p:txBody>
      </p:sp>
      <p:sp>
        <p:nvSpPr>
          <p:cNvPr id="7" name="Rectangle 9"/>
          <p:cNvSpPr>
            <a:spLocks noGrp="1" noChangeArrowheads="1"/>
          </p:cNvSpPr>
          <p:nvPr>
            <p:ph type="ftr" sz="quarter" idx="11"/>
          </p:nvPr>
        </p:nvSpPr>
        <p:spPr>
          <a:ln/>
        </p:spPr>
        <p:txBody>
          <a:bodyPr/>
          <a:lstStyle>
            <a:lvl1pPr>
              <a:defRPr/>
            </a:lvl1pPr>
          </a:lstStyle>
          <a:p>
            <a:pPr>
              <a:defRPr/>
            </a:pPr>
            <a:endParaRPr lang="en-GB"/>
          </a:p>
        </p:txBody>
      </p:sp>
      <p:sp>
        <p:nvSpPr>
          <p:cNvPr id="8" name="Rectangle 10"/>
          <p:cNvSpPr>
            <a:spLocks noGrp="1" noChangeArrowheads="1"/>
          </p:cNvSpPr>
          <p:nvPr>
            <p:ph type="sldNum" sz="quarter" idx="12"/>
          </p:nvPr>
        </p:nvSpPr>
        <p:spPr>
          <a:ln/>
        </p:spPr>
        <p:txBody>
          <a:bodyPr/>
          <a:lstStyle>
            <a:lvl1pPr>
              <a:defRPr/>
            </a:lvl1pPr>
          </a:lstStyle>
          <a:p>
            <a:pPr>
              <a:defRPr/>
            </a:pPr>
            <a:fld id="{06F1E796-8086-46A6-AC9C-F15C057EEDA3}" type="slidenum">
              <a:rPr lang="en-GB"/>
              <a:pPr>
                <a:defRPr/>
              </a:pPr>
              <a:t>‹Nº›</a:t>
            </a:fld>
            <a:endParaRPr lang="en-GB"/>
          </a:p>
        </p:txBody>
      </p:sp>
    </p:spTree>
    <p:extLst>
      <p:ext uri="{BB962C8B-B14F-4D97-AF65-F5344CB8AC3E}">
        <p14:creationId xmlns:p14="http://schemas.microsoft.com/office/powerpoint/2010/main" val="24018448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195263" y="228600"/>
            <a:ext cx="8015287" cy="914400"/>
          </a:xfrm>
        </p:spPr>
        <p:txBody>
          <a:bodyPr/>
          <a:lstStyle/>
          <a:p>
            <a:r>
              <a:rPr lang="es-ES" smtClean="0"/>
              <a:t>Haga clic para modificar el estilo de título del patrón</a:t>
            </a:r>
            <a:endParaRPr lang="en-US"/>
          </a:p>
        </p:txBody>
      </p:sp>
      <p:sp>
        <p:nvSpPr>
          <p:cNvPr id="3" name="2 Marcador de tabla"/>
          <p:cNvSpPr>
            <a:spLocks noGrp="1"/>
          </p:cNvSpPr>
          <p:nvPr>
            <p:ph type="tbl" idx="1"/>
          </p:nvPr>
        </p:nvSpPr>
        <p:spPr>
          <a:xfrm>
            <a:off x="609600" y="1600200"/>
            <a:ext cx="7924800" cy="4419600"/>
          </a:xfrm>
        </p:spPr>
        <p:txBody>
          <a:bodyPr/>
          <a:lstStyle/>
          <a:p>
            <a:pPr lvl="0"/>
            <a:endParaRPr lang="en-US" noProof="0" smtClean="0"/>
          </a:p>
        </p:txBody>
      </p:sp>
      <p:sp>
        <p:nvSpPr>
          <p:cNvPr id="4" name="Rectangle 8"/>
          <p:cNvSpPr>
            <a:spLocks noGrp="1" noChangeArrowheads="1"/>
          </p:cNvSpPr>
          <p:nvPr>
            <p:ph type="dt" sz="half" idx="10"/>
          </p:nvPr>
        </p:nvSpPr>
        <p:spPr>
          <a:ln/>
        </p:spPr>
        <p:txBody>
          <a:bodyPr/>
          <a:lstStyle>
            <a:lvl1pPr>
              <a:defRPr/>
            </a:lvl1pPr>
          </a:lstStyle>
          <a:p>
            <a:pPr>
              <a:defRPr/>
            </a:pPr>
            <a:endParaRPr lang="en-GB"/>
          </a:p>
        </p:txBody>
      </p:sp>
      <p:sp>
        <p:nvSpPr>
          <p:cNvPr id="5" name="Rectangle 9"/>
          <p:cNvSpPr>
            <a:spLocks noGrp="1" noChangeArrowheads="1"/>
          </p:cNvSpPr>
          <p:nvPr>
            <p:ph type="ftr" sz="quarter" idx="11"/>
          </p:nvPr>
        </p:nvSpPr>
        <p:spPr>
          <a:ln/>
        </p:spPr>
        <p:txBody>
          <a:bodyPr/>
          <a:lstStyle>
            <a:lvl1pPr>
              <a:defRPr/>
            </a:lvl1pPr>
          </a:lstStyle>
          <a:p>
            <a:pPr>
              <a:defRPr/>
            </a:pPr>
            <a:endParaRPr lang="en-GB"/>
          </a:p>
        </p:txBody>
      </p:sp>
      <p:sp>
        <p:nvSpPr>
          <p:cNvPr id="6" name="Rectangle 10"/>
          <p:cNvSpPr>
            <a:spLocks noGrp="1" noChangeArrowheads="1"/>
          </p:cNvSpPr>
          <p:nvPr>
            <p:ph type="sldNum" sz="quarter" idx="12"/>
          </p:nvPr>
        </p:nvSpPr>
        <p:spPr>
          <a:ln/>
        </p:spPr>
        <p:txBody>
          <a:bodyPr/>
          <a:lstStyle>
            <a:lvl1pPr>
              <a:defRPr/>
            </a:lvl1pPr>
          </a:lstStyle>
          <a:p>
            <a:pPr>
              <a:defRPr/>
            </a:pPr>
            <a:fld id="{EFD20EE3-BE8F-4E5C-A0A1-BD727F35A355}" type="slidenum">
              <a:rPr lang="en-GB"/>
              <a:pPr>
                <a:defRPr/>
              </a:pPr>
              <a:t>‹Nº›</a:t>
            </a:fld>
            <a:endParaRPr lang="en-GB"/>
          </a:p>
        </p:txBody>
      </p:sp>
    </p:spTree>
    <p:extLst>
      <p:ext uri="{BB962C8B-B14F-4D97-AF65-F5344CB8AC3E}">
        <p14:creationId xmlns:p14="http://schemas.microsoft.com/office/powerpoint/2010/main" val="391809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702F035-7F1E-4338-A333-80A8DBFCD5DA}" type="slidenum">
              <a:rPr lang="en-GB"/>
              <a:pPr>
                <a:defRPr/>
              </a:pPr>
              <a:t>‹Nº›</a:t>
            </a:fld>
            <a:endParaRPr lang="en-GB"/>
          </a:p>
        </p:txBody>
      </p:sp>
    </p:spTree>
    <p:extLst>
      <p:ext uri="{BB962C8B-B14F-4D97-AF65-F5344CB8AC3E}">
        <p14:creationId xmlns:p14="http://schemas.microsoft.com/office/powerpoint/2010/main" val="3753096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C724493-880B-4A59-BB46-F710D9912EA2}" type="slidenum">
              <a:rPr lang="en-GB"/>
              <a:pPr>
                <a:defRPr/>
              </a:pPr>
              <a:t>‹Nº›</a:t>
            </a:fld>
            <a:endParaRPr lang="en-GB"/>
          </a:p>
        </p:txBody>
      </p:sp>
    </p:spTree>
    <p:extLst>
      <p:ext uri="{BB962C8B-B14F-4D97-AF65-F5344CB8AC3E}">
        <p14:creationId xmlns:p14="http://schemas.microsoft.com/office/powerpoint/2010/main" val="4147842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7633F336-B82A-4420-B74B-8C95C9AE8F0C}" type="slidenum">
              <a:rPr lang="en-GB"/>
              <a:pPr>
                <a:defRPr/>
              </a:pPr>
              <a:t>‹Nº›</a:t>
            </a:fld>
            <a:endParaRPr lang="en-GB"/>
          </a:p>
        </p:txBody>
      </p:sp>
    </p:spTree>
    <p:extLst>
      <p:ext uri="{BB962C8B-B14F-4D97-AF65-F5344CB8AC3E}">
        <p14:creationId xmlns:p14="http://schemas.microsoft.com/office/powerpoint/2010/main" val="15832712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37B9950B-B7CF-4819-A7C3-7477B422080A}" type="slidenum">
              <a:rPr lang="en-GB"/>
              <a:pPr>
                <a:defRPr/>
              </a:pPr>
              <a:t>‹Nº›</a:t>
            </a:fld>
            <a:endParaRPr lang="en-GB"/>
          </a:p>
        </p:txBody>
      </p:sp>
    </p:spTree>
    <p:extLst>
      <p:ext uri="{BB962C8B-B14F-4D97-AF65-F5344CB8AC3E}">
        <p14:creationId xmlns:p14="http://schemas.microsoft.com/office/powerpoint/2010/main" val="2606486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B6A23979-8481-41DD-A012-1F91F39409CF}" type="slidenum">
              <a:rPr lang="en-GB"/>
              <a:pPr>
                <a:defRPr/>
              </a:pPr>
              <a:t>‹Nº›</a:t>
            </a:fld>
            <a:endParaRPr lang="en-GB"/>
          </a:p>
        </p:txBody>
      </p:sp>
    </p:spTree>
    <p:extLst>
      <p:ext uri="{BB962C8B-B14F-4D97-AF65-F5344CB8AC3E}">
        <p14:creationId xmlns:p14="http://schemas.microsoft.com/office/powerpoint/2010/main" val="330355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F1A8B410-F6B5-44C6-8312-C45236B02432}" type="slidenum">
              <a:rPr lang="en-GB"/>
              <a:pPr>
                <a:defRPr/>
              </a:pPr>
              <a:t>‹Nº›</a:t>
            </a:fld>
            <a:endParaRPr lang="en-GB"/>
          </a:p>
        </p:txBody>
      </p:sp>
    </p:spTree>
    <p:extLst>
      <p:ext uri="{BB962C8B-B14F-4D97-AF65-F5344CB8AC3E}">
        <p14:creationId xmlns:p14="http://schemas.microsoft.com/office/powerpoint/2010/main" val="415526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491E1589-8E61-44F3-9093-A4CAF7EBDB11}" type="slidenum">
              <a:rPr lang="en-GB"/>
              <a:pPr>
                <a:defRPr/>
              </a:pPr>
              <a:t>‹Nº›</a:t>
            </a:fld>
            <a:endParaRPr lang="en-GB"/>
          </a:p>
        </p:txBody>
      </p:sp>
    </p:spTree>
    <p:extLst>
      <p:ext uri="{BB962C8B-B14F-4D97-AF65-F5344CB8AC3E}">
        <p14:creationId xmlns:p14="http://schemas.microsoft.com/office/powerpoint/2010/main" val="3292165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Haga clic para cambiar el estilo de título	</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Haga clic para modificar el estilo de texto del patrón</a:t>
            </a:r>
          </a:p>
          <a:p>
            <a:pPr lvl="1"/>
            <a:r>
              <a:rPr lang="en-GB" smtClean="0"/>
              <a:t>Segundo nivel</a:t>
            </a:r>
          </a:p>
          <a:p>
            <a:pPr lvl="2"/>
            <a:r>
              <a:rPr lang="en-GB" smtClean="0"/>
              <a:t>Tercer nivel</a:t>
            </a:r>
          </a:p>
          <a:p>
            <a:pPr lvl="3"/>
            <a:r>
              <a:rPr lang="en-GB" smtClean="0"/>
              <a:t>Cuarto nivel</a:t>
            </a:r>
          </a:p>
          <a:p>
            <a:pPr lvl="4"/>
            <a:r>
              <a:rPr lang="en-GB" smtClean="0"/>
              <a:t>Quinto nivel</a:t>
            </a:r>
          </a:p>
        </p:txBody>
      </p:sp>
      <p:sp>
        <p:nvSpPr>
          <p:cNvPr id="3584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GB"/>
          </a:p>
        </p:txBody>
      </p:sp>
      <p:sp>
        <p:nvSpPr>
          <p:cNvPr id="3584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GB"/>
          </a:p>
        </p:txBody>
      </p:sp>
      <p:sp>
        <p:nvSpPr>
          <p:cNvPr id="3584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F362A652-D347-404E-8C85-FF89A6CF40EE}" type="slidenum">
              <a:rPr lang="en-GB"/>
              <a:pPr>
                <a:defRPr/>
              </a:pPr>
              <a:t>‹Nº›</a:t>
            </a:fld>
            <a:endParaRPr lang="en-GB"/>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0" y="152400"/>
            <a:ext cx="8686800" cy="6096000"/>
            <a:chOff x="0" y="96"/>
            <a:chExt cx="5472" cy="3840"/>
          </a:xfrm>
        </p:grpSpPr>
        <p:sp>
          <p:nvSpPr>
            <p:cNvPr id="76803"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ffectLst/>
          </p:spPr>
          <p:txBody>
            <a:bodyPr wrap="none" anchor="ctr"/>
            <a:lstStyle/>
            <a:p>
              <a:pPr algn="ctr">
                <a:defRPr/>
              </a:pPr>
              <a:endParaRPr lang="en-GB" sz="2400">
                <a:latin typeface="Times New Roman" pitchFamily="18" charset="0"/>
              </a:endParaRPr>
            </a:p>
          </p:txBody>
        </p:sp>
        <p:sp>
          <p:nvSpPr>
            <p:cNvPr id="76804" name="AutoShape 4"/>
            <p:cNvSpPr>
              <a:spLocks noChangeArrowheads="1"/>
            </p:cNvSpPr>
            <p:nvPr/>
          </p:nvSpPr>
          <p:spPr bwMode="blackWhite">
            <a:xfrm>
              <a:off x="0" y="96"/>
              <a:ext cx="5376" cy="768"/>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6499" y="0"/>
                </a:cxn>
                <a:cxn ang="0">
                  <a:pos x="7000" y="500"/>
                </a:cxn>
                <a:cxn ang="0">
                  <a:pos x="6500" y="1000"/>
                </a:cxn>
                <a:cxn ang="0">
                  <a:pos x="0" y="1000"/>
                </a:cxn>
              </a:cxnLst>
              <a:rect l="T0" t="T1" r="T2" b="T3"/>
              <a:pathLst>
                <a:path w="7000" h="1000">
                  <a:moveTo>
                    <a:pt x="0" y="0"/>
                  </a:moveTo>
                  <a:lnTo>
                    <a:pt x="6499" y="0"/>
                  </a:lnTo>
                  <a:cubicBezTo>
                    <a:pt x="6776" y="0"/>
                    <a:pt x="7000" y="223"/>
                    <a:pt x="7000" y="500"/>
                  </a:cubicBezTo>
                  <a:cubicBezTo>
                    <a:pt x="7000" y="776"/>
                    <a:pt x="6776" y="999"/>
                    <a:pt x="6500" y="1000"/>
                  </a:cubicBezTo>
                  <a:lnTo>
                    <a:pt x="0" y="1000"/>
                  </a:lnTo>
                  <a:close/>
                </a:path>
              </a:pathLst>
            </a:custGeom>
            <a:solidFill>
              <a:schemeClr val="folHlink"/>
            </a:solidFill>
            <a:ln w="9525">
              <a:noFill/>
              <a:miter lim="800000"/>
              <a:headEnd/>
              <a:tailEnd/>
            </a:ln>
          </p:spPr>
          <p:txBody>
            <a:bodyPr/>
            <a:lstStyle/>
            <a:p>
              <a:pPr>
                <a:defRPr/>
              </a:pPr>
              <a:endParaRPr lang="en-GB" sz="2400">
                <a:latin typeface="Times New Roman" pitchFamily="18" charset="0"/>
              </a:endParaRPr>
            </a:p>
          </p:txBody>
        </p:sp>
        <p:sp>
          <p:nvSpPr>
            <p:cNvPr id="76805" name="Line 5"/>
            <p:cNvSpPr>
              <a:spLocks noChangeShapeType="1"/>
            </p:cNvSpPr>
            <p:nvPr/>
          </p:nvSpPr>
          <p:spPr bwMode="auto">
            <a:xfrm>
              <a:off x="0" y="768"/>
              <a:ext cx="5088" cy="0"/>
            </a:xfrm>
            <a:prstGeom prst="line">
              <a:avLst/>
            </a:prstGeom>
            <a:noFill/>
            <a:ln w="38100">
              <a:solidFill>
                <a:schemeClr val="bg1"/>
              </a:solidFill>
              <a:round/>
              <a:headEnd/>
              <a:tailEnd/>
            </a:ln>
            <a:effectLst/>
          </p:spPr>
          <p:txBody>
            <a:bodyPr/>
            <a:lstStyle/>
            <a:p>
              <a:pPr>
                <a:defRPr/>
              </a:pPr>
              <a:endParaRPr lang="en-US"/>
            </a:p>
          </p:txBody>
        </p:sp>
      </p:grpSp>
      <p:sp>
        <p:nvSpPr>
          <p:cNvPr id="3075" name="Rectangle 6"/>
          <p:cNvSpPr>
            <a:spLocks noGrp="1" noChangeArrowheads="1"/>
          </p:cNvSpPr>
          <p:nvPr>
            <p:ph type="title"/>
          </p:nvPr>
        </p:nvSpPr>
        <p:spPr bwMode="auto">
          <a:xfrm>
            <a:off x="195263" y="228600"/>
            <a:ext cx="801528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Haga clic para cambiar el estilo de título	</a:t>
            </a:r>
          </a:p>
        </p:txBody>
      </p:sp>
      <p:sp>
        <p:nvSpPr>
          <p:cNvPr id="3076" name="Rectangle 7"/>
          <p:cNvSpPr>
            <a:spLocks noGrp="1" noChangeArrowheads="1"/>
          </p:cNvSpPr>
          <p:nvPr>
            <p:ph type="body" idx="1"/>
          </p:nvPr>
        </p:nvSpPr>
        <p:spPr bwMode="auto">
          <a:xfrm>
            <a:off x="609600" y="1600200"/>
            <a:ext cx="79248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Haga clic para modificar el estilo de texto del patrón</a:t>
            </a:r>
          </a:p>
          <a:p>
            <a:pPr lvl="1"/>
            <a:r>
              <a:rPr lang="en-GB" smtClean="0"/>
              <a:t>Segundo nivel</a:t>
            </a:r>
          </a:p>
          <a:p>
            <a:pPr lvl="2"/>
            <a:r>
              <a:rPr lang="en-GB" smtClean="0"/>
              <a:t>Tercer nivel</a:t>
            </a:r>
          </a:p>
          <a:p>
            <a:pPr lvl="3"/>
            <a:r>
              <a:rPr lang="en-GB" smtClean="0"/>
              <a:t>Cuarto nivel</a:t>
            </a:r>
          </a:p>
          <a:p>
            <a:pPr lvl="4"/>
            <a:r>
              <a:rPr lang="en-GB" smtClean="0"/>
              <a:t>Quinto nivel</a:t>
            </a:r>
          </a:p>
        </p:txBody>
      </p:sp>
      <p:sp>
        <p:nvSpPr>
          <p:cNvPr id="76808"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mn-lt"/>
              </a:defRPr>
            </a:lvl1pPr>
          </a:lstStyle>
          <a:p>
            <a:pPr>
              <a:defRPr/>
            </a:pPr>
            <a:endParaRPr lang="en-GB"/>
          </a:p>
        </p:txBody>
      </p:sp>
      <p:sp>
        <p:nvSpPr>
          <p:cNvPr id="76809"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latin typeface="+mn-lt"/>
              </a:defRPr>
            </a:lvl1pPr>
          </a:lstStyle>
          <a:p>
            <a:pPr>
              <a:defRPr/>
            </a:pPr>
            <a:endParaRPr lang="en-GB"/>
          </a:p>
        </p:txBody>
      </p:sp>
      <p:sp>
        <p:nvSpPr>
          <p:cNvPr id="76810"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Black" pitchFamily="34" charset="0"/>
              </a:defRPr>
            </a:lvl1pPr>
          </a:lstStyle>
          <a:p>
            <a:pPr>
              <a:defRPr/>
            </a:pPr>
            <a:fld id="{0833C06B-2631-47A3-B017-50BB7ED88A97}" type="slidenum">
              <a:rPr lang="en-GB"/>
              <a:pPr>
                <a:defRPr/>
              </a:pPr>
              <a:t>‹Nº›</a:t>
            </a:fld>
            <a:endParaRPr lang="en-GB"/>
          </a:p>
        </p:txBody>
      </p:sp>
    </p:spTree>
  </p:cSld>
  <p:clrMap bg1="lt1" tx1="dk1" bg2="lt2" tx2="dk2" accent1="accent1" accent2="accent2" accent3="accent3" accent4="accent4" accent5="accent5" accent6="accent6" hlink="hlink" folHlink="folHlink"/>
  <p:sldLayoutIdLst>
    <p:sldLayoutId id="2147483703"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4.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24.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hyperlink" Target="http://www.britannica.com/eb/article-9034301/Carlos-J-Finlay" TargetMode="External"/><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1.xml"/><Relationship Id="rId1" Type="http://schemas.openxmlformats.org/officeDocument/2006/relationships/slideLayout" Target="../slideLayouts/slideLayout24.xml"/><Relationship Id="rId4" Type="http://schemas.openxmlformats.org/officeDocument/2006/relationships/image" Target="../media/image44.jpeg"/></Relationships>
</file>

<file path=ppt/slides/_rels/slide4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image" Target="../media/image46.jpeg"/></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7.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24.xml"/><Relationship Id="rId4" Type="http://schemas.openxmlformats.org/officeDocument/2006/relationships/image" Target="../media/image53.jpeg"/></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7.bmp"/><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58.emf"/><Relationship Id="rId4" Type="http://schemas.openxmlformats.org/officeDocument/2006/relationships/oleObject" Target="../embeddings/oleObject1.bin"/></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75.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3568" y="692697"/>
            <a:ext cx="8136583" cy="2664296"/>
          </a:xfrm>
        </p:spPr>
        <p:txBody>
          <a:bodyPr/>
          <a:lstStyle/>
          <a:p>
            <a:pPr algn="r" eaLnBrk="1" hangingPunct="1">
              <a:defRPr/>
            </a:pPr>
            <a:r>
              <a:rPr lang="en-GB" sz="5400" b="1" dirty="0" smtClean="0">
                <a:solidFill>
                  <a:srgbClr val="00FF00"/>
                </a:solidFill>
                <a:effectLst>
                  <a:outerShdw blurRad="38100" dist="38100" dir="2700000" algn="tl">
                    <a:srgbClr val="000000"/>
                  </a:outerShdw>
                </a:effectLst>
                <a:latin typeface="Arial Narrow" pitchFamily="34" charset="0"/>
                <a:cs typeface="Arial" charset="0"/>
              </a:rPr>
              <a:t>SCIENCE IN CUBA, 2011: A NATURAL SCIENTIST OVERVIEW</a:t>
            </a:r>
            <a:endParaRPr lang="en-GB" sz="4800" b="1" dirty="0" smtClean="0">
              <a:cs typeface="Arial" charset="0"/>
            </a:endParaRPr>
          </a:p>
        </p:txBody>
      </p:sp>
      <p:sp>
        <p:nvSpPr>
          <p:cNvPr id="5123" name="Rectangle 3"/>
          <p:cNvSpPr>
            <a:spLocks noGrp="1" noChangeArrowheads="1"/>
          </p:cNvSpPr>
          <p:nvPr>
            <p:ph type="subTitle" idx="1"/>
          </p:nvPr>
        </p:nvSpPr>
        <p:spPr>
          <a:xfrm>
            <a:off x="4140200" y="5734050"/>
            <a:ext cx="4745038" cy="863600"/>
          </a:xfrm>
        </p:spPr>
        <p:txBody>
          <a:bodyPr/>
          <a:lstStyle/>
          <a:p>
            <a:pPr algn="r" eaLnBrk="1" hangingPunct="1">
              <a:lnSpc>
                <a:spcPct val="80000"/>
              </a:lnSpc>
            </a:pPr>
            <a:r>
              <a:rPr lang="en-GB" sz="2800" dirty="0" smtClean="0">
                <a:solidFill>
                  <a:srgbClr val="FF9900"/>
                </a:solidFill>
                <a:effectLst>
                  <a:outerShdw blurRad="38100" dist="38100" dir="2700000" algn="tl">
                    <a:srgbClr val="000000">
                      <a:alpha val="43137"/>
                    </a:srgbClr>
                  </a:outerShdw>
                </a:effectLst>
                <a:latin typeface="Arial Rounded MT Bold" pitchFamily="34" charset="0"/>
              </a:rPr>
              <a:t>Luis A. Montero</a:t>
            </a:r>
          </a:p>
          <a:p>
            <a:pPr algn="r" eaLnBrk="1" hangingPunct="1">
              <a:lnSpc>
                <a:spcPct val="80000"/>
              </a:lnSpc>
            </a:pPr>
            <a:r>
              <a:rPr lang="en-GB" sz="2800" dirty="0" smtClean="0">
                <a:solidFill>
                  <a:srgbClr val="FF9900"/>
                </a:solidFill>
                <a:effectLst>
                  <a:outerShdw blurRad="38100" dist="38100" dir="2700000" algn="tl">
                    <a:srgbClr val="000000">
                      <a:alpha val="43137"/>
                    </a:srgbClr>
                  </a:outerShdw>
                </a:effectLst>
                <a:latin typeface="Arial Rounded MT Bold" pitchFamily="34" charset="0"/>
              </a:rPr>
              <a:t>Universidad de La Habana</a:t>
            </a:r>
          </a:p>
        </p:txBody>
      </p:sp>
      <p:pic>
        <p:nvPicPr>
          <p:cNvPr id="5124" name="Picture 5" descr="AlmaMat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43808" y="5525509"/>
            <a:ext cx="1296839" cy="1129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C947E7E-5358-41ED-BC35-A599AFAE2A63}" type="slidenum">
              <a:rPr lang="en-GB">
                <a:latin typeface="Arial Black" pitchFamily="34" charset="0"/>
              </a:rPr>
              <a:pPr eaLnBrk="1" hangingPunct="1"/>
              <a:t>10</a:t>
            </a:fld>
            <a:endParaRPr lang="en-GB">
              <a:latin typeface="Arial Black" pitchFamily="34" charset="0"/>
            </a:endParaRPr>
          </a:p>
        </p:txBody>
      </p:sp>
      <p:sp>
        <p:nvSpPr>
          <p:cNvPr id="37890"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Advanced education begins</a:t>
            </a:r>
          </a:p>
        </p:txBody>
      </p:sp>
      <p:sp>
        <p:nvSpPr>
          <p:cNvPr id="37891" name="Rectangle 3"/>
          <p:cNvSpPr>
            <a:spLocks noGrp="1" noChangeArrowheads="1"/>
          </p:cNvSpPr>
          <p:nvPr>
            <p:ph type="body" sz="half" idx="1"/>
          </p:nvPr>
        </p:nvSpPr>
        <p:spPr/>
        <p:txBody>
          <a:bodyPr/>
          <a:lstStyle/>
          <a:p>
            <a:pPr eaLnBrk="1" hangingPunct="1">
              <a:defRPr/>
            </a:pPr>
            <a:r>
              <a:rPr lang="en-GB" sz="2800" smtClean="0"/>
              <a:t>The Jesuits’s “</a:t>
            </a:r>
            <a:r>
              <a:rPr lang="en-GB" sz="2800" i="1" smtClean="0"/>
              <a:t>Colegio San José</a:t>
            </a:r>
            <a:r>
              <a:rPr lang="en-GB" sz="2800" smtClean="0"/>
              <a:t>” (later “</a:t>
            </a:r>
            <a:r>
              <a:rPr lang="en-GB" sz="2800" i="1" smtClean="0">
                <a:solidFill>
                  <a:srgbClr val="0000FF"/>
                </a:solidFill>
                <a:effectLst>
                  <a:outerShdw blurRad="38100" dist="38100" dir="2700000" algn="tl">
                    <a:srgbClr val="C0C0C0"/>
                  </a:outerShdw>
                </a:effectLst>
                <a:latin typeface="Arial Rounded MT Bold" pitchFamily="34" charset="0"/>
              </a:rPr>
              <a:t>Seminario de San Carlos y San Ambrosio</a:t>
            </a:r>
            <a:r>
              <a:rPr lang="en-GB" sz="2800" smtClean="0"/>
              <a:t>”) appeared since </a:t>
            </a:r>
            <a:r>
              <a:rPr lang="en-GB" sz="2800" b="1" smtClean="0">
                <a:solidFill>
                  <a:srgbClr val="0000FF"/>
                </a:solidFill>
                <a:effectLst>
                  <a:outerShdw blurRad="38100" dist="38100" dir="2700000" algn="tl">
                    <a:srgbClr val="C0C0C0"/>
                  </a:outerShdw>
                </a:effectLst>
                <a:latin typeface="Arial Rounded MT Bold" pitchFamily="34" charset="0"/>
              </a:rPr>
              <a:t>1724</a:t>
            </a:r>
            <a:r>
              <a:rPr lang="en-GB" sz="2800" smtClean="0"/>
              <a:t> in Havana and Puerto Príncipe (today’s Camagüey)</a:t>
            </a:r>
          </a:p>
        </p:txBody>
      </p:sp>
      <p:pic>
        <p:nvPicPr>
          <p:cNvPr id="11269" name="Picture 5" descr="Seminario_San_Carlo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219700" y="1412875"/>
            <a:ext cx="2457450" cy="4576763"/>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758D5D2-09FE-4673-83E2-48D2A0404598}" type="slidenum">
              <a:rPr lang="en-GB">
                <a:latin typeface="Arial Black" pitchFamily="34" charset="0"/>
              </a:rPr>
              <a:pPr eaLnBrk="1" hangingPunct="1"/>
              <a:t>11</a:t>
            </a:fld>
            <a:endParaRPr lang="en-GB">
              <a:latin typeface="Arial Black" pitchFamily="34" charset="0"/>
            </a:endParaRPr>
          </a:p>
        </p:txBody>
      </p:sp>
      <p:sp>
        <p:nvSpPr>
          <p:cNvPr id="128002"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Higher education begins</a:t>
            </a:r>
          </a:p>
        </p:txBody>
      </p:sp>
      <p:sp>
        <p:nvSpPr>
          <p:cNvPr id="128003" name="Rectangle 3"/>
          <p:cNvSpPr>
            <a:spLocks noGrp="1" noChangeArrowheads="1"/>
          </p:cNvSpPr>
          <p:nvPr>
            <p:ph type="body" sz="half" idx="1"/>
          </p:nvPr>
        </p:nvSpPr>
        <p:spPr/>
        <p:txBody>
          <a:bodyPr/>
          <a:lstStyle/>
          <a:p>
            <a:pPr eaLnBrk="1" hangingPunct="1">
              <a:lnSpc>
                <a:spcPct val="80000"/>
              </a:lnSpc>
              <a:defRPr/>
            </a:pPr>
            <a:r>
              <a:rPr lang="en-GB" sz="2400" smtClean="0"/>
              <a:t>The “</a:t>
            </a:r>
            <a:r>
              <a:rPr lang="en-GB" sz="2400" i="1" smtClean="0"/>
              <a:t>Universidad de San Gerónimo de La Habana</a:t>
            </a:r>
            <a:r>
              <a:rPr lang="en-GB" sz="2400" smtClean="0"/>
              <a:t>” (later </a:t>
            </a:r>
            <a:r>
              <a:rPr lang="en-GB" sz="2400" i="1" smtClean="0">
                <a:solidFill>
                  <a:srgbClr val="0000FF"/>
                </a:solidFill>
                <a:effectLst>
                  <a:outerShdw blurRad="38100" dist="38100" dir="2700000" algn="tl">
                    <a:srgbClr val="C0C0C0"/>
                  </a:outerShdw>
                </a:effectLst>
                <a:latin typeface="Arial Rounded MT Bold" pitchFamily="34" charset="0"/>
              </a:rPr>
              <a:t>Universidad de La Habana</a:t>
            </a:r>
            <a:r>
              <a:rPr lang="en-GB" sz="2400" smtClean="0"/>
              <a:t>) was founded by “predicators” (St. Dominique) priests in </a:t>
            </a:r>
            <a:r>
              <a:rPr lang="en-GB" sz="2400" b="1" smtClean="0">
                <a:solidFill>
                  <a:srgbClr val="0000FF"/>
                </a:solidFill>
                <a:effectLst>
                  <a:outerShdw blurRad="38100" dist="38100" dir="2700000" algn="tl">
                    <a:srgbClr val="C0C0C0"/>
                  </a:outerShdw>
                </a:effectLst>
                <a:latin typeface="Arial Rounded MT Bold" pitchFamily="34" charset="0"/>
              </a:rPr>
              <a:t>1728</a:t>
            </a:r>
            <a:r>
              <a:rPr lang="en-GB" sz="2400" smtClean="0"/>
              <a:t>.</a:t>
            </a:r>
          </a:p>
          <a:p>
            <a:pPr eaLnBrk="1" hangingPunct="1">
              <a:lnSpc>
                <a:spcPct val="80000"/>
              </a:lnSpc>
              <a:defRPr/>
            </a:pPr>
            <a:r>
              <a:rPr lang="en-GB" sz="2400" smtClean="0"/>
              <a:t>Higher education was initiated for physicians since the beginnings, together with theologians and lawyers.</a:t>
            </a:r>
          </a:p>
        </p:txBody>
      </p:sp>
      <p:pic>
        <p:nvPicPr>
          <p:cNvPr id="12293" name="Picture 5" descr="P1010003"/>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643438" y="3840163"/>
            <a:ext cx="2952750" cy="2214562"/>
          </a:xfrm>
        </p:spPr>
      </p:pic>
      <p:pic>
        <p:nvPicPr>
          <p:cNvPr id="12294" name="Picture 6" descr="C:\Users\lmc\Pictures\Varias\antigua universidad de la haban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1412875"/>
            <a:ext cx="2965450" cy="238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04CE275-667B-4E9F-A476-7B4430E44AB9}" type="slidenum">
              <a:rPr lang="en-GB">
                <a:latin typeface="Arial Black" pitchFamily="34" charset="0"/>
              </a:rPr>
              <a:pPr eaLnBrk="1" hangingPunct="1"/>
              <a:t>12</a:t>
            </a:fld>
            <a:endParaRPr lang="en-GB">
              <a:latin typeface="Arial Black" pitchFamily="34" charset="0"/>
            </a:endParaRPr>
          </a:p>
        </p:txBody>
      </p:sp>
      <p:sp>
        <p:nvSpPr>
          <p:cNvPr id="39938"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Social projection of knowledge</a:t>
            </a:r>
          </a:p>
        </p:txBody>
      </p:sp>
      <p:sp>
        <p:nvSpPr>
          <p:cNvPr id="39939" name="Rectangle 3"/>
          <p:cNvSpPr>
            <a:spLocks noGrp="1" noChangeArrowheads="1"/>
          </p:cNvSpPr>
          <p:nvPr>
            <p:ph type="body" sz="half" idx="1"/>
          </p:nvPr>
        </p:nvSpPr>
        <p:spPr>
          <a:xfrm>
            <a:off x="539750" y="2205038"/>
            <a:ext cx="3886200" cy="2981325"/>
          </a:xfrm>
        </p:spPr>
        <p:txBody>
          <a:bodyPr/>
          <a:lstStyle/>
          <a:p>
            <a:pPr eaLnBrk="1" hangingPunct="1">
              <a:lnSpc>
                <a:spcPct val="90000"/>
              </a:lnSpc>
              <a:defRPr/>
            </a:pPr>
            <a:r>
              <a:rPr lang="en-GB" smtClean="0"/>
              <a:t>Since </a:t>
            </a:r>
            <a:r>
              <a:rPr lang="en-GB" b="1" smtClean="0">
                <a:solidFill>
                  <a:srgbClr val="0000FF"/>
                </a:solidFill>
                <a:effectLst>
                  <a:outerShdw blurRad="38100" dist="38100" dir="2700000" algn="tl">
                    <a:srgbClr val="C0C0C0"/>
                  </a:outerShdw>
                </a:effectLst>
                <a:latin typeface="Arial Rounded MT Bold" pitchFamily="34" charset="0"/>
              </a:rPr>
              <a:t>1793</a:t>
            </a:r>
            <a:r>
              <a:rPr lang="en-GB" smtClean="0"/>
              <a:t>, the “</a:t>
            </a:r>
            <a:r>
              <a:rPr lang="en-GB" i="1" smtClean="0"/>
              <a:t>Sociedad Económica de Amigos del País</a:t>
            </a:r>
            <a:r>
              <a:rPr lang="en-GB" smtClean="0"/>
              <a:t>” founded </a:t>
            </a:r>
            <a:r>
              <a:rPr lang="en-GB" i="1" smtClean="0">
                <a:solidFill>
                  <a:srgbClr val="0000FF"/>
                </a:solidFill>
                <a:effectLst>
                  <a:outerShdw blurRad="38100" dist="38100" dir="2700000" algn="tl">
                    <a:srgbClr val="C0C0C0"/>
                  </a:outerShdw>
                </a:effectLst>
                <a:latin typeface="Arial Rounded MT Bold" pitchFamily="34" charset="0"/>
              </a:rPr>
              <a:t>the first Public Library</a:t>
            </a:r>
            <a:r>
              <a:rPr lang="en-GB" smtClean="0"/>
              <a:t>.</a:t>
            </a:r>
          </a:p>
        </p:txBody>
      </p:sp>
      <p:pic>
        <p:nvPicPr>
          <p:cNvPr id="13317" name="Picture 8" descr="seap"/>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630488"/>
            <a:ext cx="3886200" cy="2357437"/>
          </a:xfr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6473BF9-5428-4E8A-A778-C450C9E95B51}" type="slidenum">
              <a:rPr lang="en-GB">
                <a:latin typeface="Arial Black" pitchFamily="34" charset="0"/>
              </a:rPr>
              <a:pPr eaLnBrk="1" hangingPunct="1"/>
              <a:t>13</a:t>
            </a:fld>
            <a:endParaRPr lang="en-GB">
              <a:latin typeface="Arial Black" pitchFamily="34" charset="0"/>
            </a:endParaRPr>
          </a:p>
        </p:txBody>
      </p:sp>
      <p:sp>
        <p:nvSpPr>
          <p:cNvPr id="133122"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Science information appears</a:t>
            </a:r>
          </a:p>
        </p:txBody>
      </p:sp>
      <p:sp>
        <p:nvSpPr>
          <p:cNvPr id="133123" name="Rectangle 3"/>
          <p:cNvSpPr>
            <a:spLocks noGrp="1" noChangeArrowheads="1"/>
          </p:cNvSpPr>
          <p:nvPr>
            <p:ph type="body" sz="half" idx="1"/>
          </p:nvPr>
        </p:nvSpPr>
        <p:spPr/>
        <p:txBody>
          <a:bodyPr/>
          <a:lstStyle/>
          <a:p>
            <a:pPr eaLnBrk="1" hangingPunct="1">
              <a:lnSpc>
                <a:spcPct val="90000"/>
              </a:lnSpc>
              <a:defRPr/>
            </a:pPr>
            <a:r>
              <a:rPr lang="en-GB" sz="2000" smtClean="0"/>
              <a:t>“</a:t>
            </a:r>
            <a:r>
              <a:rPr lang="en-GB" sz="2000" i="1" smtClean="0">
                <a:solidFill>
                  <a:srgbClr val="0000FF"/>
                </a:solidFill>
                <a:effectLst>
                  <a:outerShdw blurRad="38100" dist="38100" dir="2700000" algn="tl">
                    <a:srgbClr val="C0C0C0"/>
                  </a:outerShdw>
                </a:effectLst>
                <a:latin typeface="Arial Rounded MT Bold" pitchFamily="34" charset="0"/>
              </a:rPr>
              <a:t>El Papel Periódico de La Havana</a:t>
            </a:r>
            <a:r>
              <a:rPr lang="en-GB" sz="2000" smtClean="0"/>
              <a:t>” appeared in </a:t>
            </a:r>
            <a:r>
              <a:rPr lang="en-GB" sz="2000" b="1" smtClean="0">
                <a:solidFill>
                  <a:srgbClr val="0000FF"/>
                </a:solidFill>
                <a:effectLst>
                  <a:outerShdw blurRad="38100" dist="38100" dir="2700000" algn="tl">
                    <a:srgbClr val="C0C0C0"/>
                  </a:outerShdw>
                </a:effectLst>
                <a:latin typeface="Arial Rounded MT Bold" pitchFamily="34" charset="0"/>
              </a:rPr>
              <a:t>1790</a:t>
            </a:r>
            <a:r>
              <a:rPr lang="en-GB" sz="2000" smtClean="0">
                <a:solidFill>
                  <a:srgbClr val="0000FF"/>
                </a:solidFill>
                <a:effectLst>
                  <a:outerShdw blurRad="38100" dist="38100" dir="2700000" algn="tl">
                    <a:srgbClr val="C0C0C0"/>
                  </a:outerShdw>
                </a:effectLst>
              </a:rPr>
              <a:t> </a:t>
            </a:r>
            <a:r>
              <a:rPr lang="en-GB" sz="2000" smtClean="0"/>
              <a:t>where known physicians, philosophers and economists published works on the Cuban society and some scientific problems as agriculture and public vaccination.</a:t>
            </a:r>
          </a:p>
          <a:p>
            <a:pPr eaLnBrk="1" hangingPunct="1">
              <a:lnSpc>
                <a:spcPct val="90000"/>
              </a:lnSpc>
              <a:defRPr/>
            </a:pPr>
            <a:r>
              <a:rPr lang="en-GB" sz="2000" i="1" smtClean="0">
                <a:solidFill>
                  <a:srgbClr val="0000FF"/>
                </a:solidFill>
                <a:effectLst>
                  <a:outerShdw blurRad="38100" dist="38100" dir="2700000" algn="tl">
                    <a:srgbClr val="C0C0C0"/>
                  </a:outerShdw>
                </a:effectLst>
                <a:latin typeface="Arial Rounded MT Bold" pitchFamily="34" charset="0"/>
                <a:cs typeface="Times New Roman" pitchFamily="18" charset="0"/>
              </a:rPr>
              <a:t>The first science book</a:t>
            </a:r>
            <a:r>
              <a:rPr lang="en-GB" sz="2000" smtClean="0">
                <a:solidFill>
                  <a:srgbClr val="000000"/>
                </a:solidFill>
                <a:cs typeface="Times New Roman" pitchFamily="18" charset="0"/>
              </a:rPr>
              <a:t> appeared written and printed in </a:t>
            </a:r>
            <a:r>
              <a:rPr lang="en-GB" sz="2000" b="1" smtClean="0">
                <a:solidFill>
                  <a:srgbClr val="0000FF"/>
                </a:solidFill>
                <a:effectLst>
                  <a:outerShdw blurRad="38100" dist="38100" dir="2700000" algn="tl">
                    <a:srgbClr val="C0C0C0"/>
                  </a:outerShdw>
                </a:effectLst>
                <a:latin typeface="Arial Rounded MT Bold" pitchFamily="34" charset="0"/>
                <a:cs typeface="Times New Roman" pitchFamily="18" charset="0"/>
              </a:rPr>
              <a:t>1787</a:t>
            </a:r>
            <a:r>
              <a:rPr lang="en-GB" sz="2000" smtClean="0">
                <a:solidFill>
                  <a:srgbClr val="000000"/>
                </a:solidFill>
                <a:cs typeface="Times New Roman" pitchFamily="18" charset="0"/>
              </a:rPr>
              <a:t> in Havana: “</a:t>
            </a:r>
            <a:r>
              <a:rPr lang="en-GB" sz="2000" i="1" smtClean="0">
                <a:solidFill>
                  <a:srgbClr val="000000"/>
                </a:solidFill>
                <a:cs typeface="Times New Roman" pitchFamily="18" charset="0"/>
              </a:rPr>
              <a:t>Descripción de Diferentes Piezas de Historia Natural”, </a:t>
            </a:r>
            <a:r>
              <a:rPr lang="en-GB" sz="2000" smtClean="0">
                <a:solidFill>
                  <a:srgbClr val="000000"/>
                </a:solidFill>
                <a:cs typeface="Times New Roman" pitchFamily="18" charset="0"/>
              </a:rPr>
              <a:t>by the Portuguese amateur naturalist Antonio Parra.</a:t>
            </a:r>
          </a:p>
        </p:txBody>
      </p:sp>
      <p:pic>
        <p:nvPicPr>
          <p:cNvPr id="14341" name="Picture 6" descr="el_papel_Periodico"/>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51413" y="1600200"/>
            <a:ext cx="3278187" cy="4419600"/>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A844617-FB35-44CD-AC33-5BFEEAC7965E}" type="slidenum">
              <a:rPr lang="en-GB">
                <a:latin typeface="Arial Black" pitchFamily="34" charset="0"/>
              </a:rPr>
              <a:pPr eaLnBrk="1" hangingPunct="1"/>
              <a:t>14</a:t>
            </a:fld>
            <a:endParaRPr lang="en-GB">
              <a:latin typeface="Arial Black" pitchFamily="34" charset="0"/>
            </a:endParaRPr>
          </a:p>
        </p:txBody>
      </p:sp>
      <p:sp>
        <p:nvSpPr>
          <p:cNvPr id="124930" name="Rectangle 2"/>
          <p:cNvSpPr>
            <a:spLocks noGrp="1" noChangeArrowheads="1"/>
          </p:cNvSpPr>
          <p:nvPr>
            <p:ph type="title"/>
          </p:nvPr>
        </p:nvSpPr>
        <p:spPr/>
        <p:txBody>
          <a:bodyPr/>
          <a:lstStyle/>
          <a:p>
            <a:pPr eaLnBrk="1" hangingPunct="1">
              <a:defRPr/>
            </a:pPr>
            <a:r>
              <a:rPr lang="en-GB" sz="2100" smtClean="0"/>
              <a:t>Historical scenario</a:t>
            </a:r>
            <a:r>
              <a:rPr lang="en-GB" sz="1900" smtClean="0"/>
              <a:t/>
            </a:r>
            <a:br>
              <a:rPr lang="en-GB" sz="1900" smtClean="0"/>
            </a:br>
            <a:r>
              <a:rPr lang="en-GB" sz="3800" smtClean="0">
                <a:effectLst>
                  <a:outerShdw blurRad="38100" dist="38100" dir="2700000" algn="tl">
                    <a:srgbClr val="C0C0C0"/>
                  </a:outerShdw>
                </a:effectLst>
              </a:rPr>
              <a:t>The “eclosion” of science</a:t>
            </a:r>
          </a:p>
        </p:txBody>
      </p:sp>
      <p:sp>
        <p:nvSpPr>
          <p:cNvPr id="124931" name="Rectangle 3"/>
          <p:cNvSpPr>
            <a:spLocks noGrp="1" noChangeArrowheads="1"/>
          </p:cNvSpPr>
          <p:nvPr>
            <p:ph type="body" sz="half" idx="1"/>
          </p:nvPr>
        </p:nvSpPr>
        <p:spPr/>
        <p:txBody>
          <a:bodyPr/>
          <a:lstStyle/>
          <a:p>
            <a:pPr eaLnBrk="1" hangingPunct="1">
              <a:lnSpc>
                <a:spcPct val="80000"/>
              </a:lnSpc>
              <a:defRPr/>
            </a:pPr>
            <a:r>
              <a:rPr lang="en-GB" sz="2800" b="1" smtClean="0">
                <a:solidFill>
                  <a:srgbClr val="0000FF"/>
                </a:solidFill>
                <a:effectLst>
                  <a:outerShdw blurRad="38100" dist="38100" dir="2700000" algn="tl">
                    <a:srgbClr val="C0C0C0"/>
                  </a:outerShdw>
                </a:effectLst>
                <a:latin typeface="Arial Rounded MT Bold" pitchFamily="34" charset="0"/>
              </a:rPr>
              <a:t>1797</a:t>
            </a:r>
            <a:r>
              <a:rPr lang="en-GB" sz="2800" smtClean="0"/>
              <a:t> was </a:t>
            </a:r>
            <a:r>
              <a:rPr lang="en-GB" sz="2800" i="1" smtClean="0">
                <a:solidFill>
                  <a:srgbClr val="0000FF"/>
                </a:solidFill>
                <a:effectLst>
                  <a:outerShdw blurRad="38100" dist="38100" dir="2700000" algn="tl">
                    <a:srgbClr val="C0C0C0"/>
                  </a:outerShdw>
                </a:effectLst>
                <a:latin typeface="Arial Rounded MT Bold" pitchFamily="34" charset="0"/>
              </a:rPr>
              <a:t>the “eclosion” of science in Cuba</a:t>
            </a:r>
            <a:r>
              <a:rPr lang="en-GB" sz="2800" smtClean="0"/>
              <a:t>, because several books and papers appeared on the most important topics of the “plantation” economy and on health matters of interest for the inhabitants of the island.</a:t>
            </a:r>
          </a:p>
        </p:txBody>
      </p:sp>
      <p:sp>
        <p:nvSpPr>
          <p:cNvPr id="15365" name="Text Box 4"/>
          <p:cNvSpPr txBox="1">
            <a:spLocks noChangeArrowheads="1"/>
          </p:cNvSpPr>
          <p:nvPr/>
        </p:nvSpPr>
        <p:spPr bwMode="auto">
          <a:xfrm>
            <a:off x="468313" y="6216650"/>
            <a:ext cx="8280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López Sánchez J. “Bicentenario del año de la eclosión científica (1797-1997)”. Rev Feria Dos Hermanas 1999;(mayo):87-92 </a:t>
            </a:r>
          </a:p>
        </p:txBody>
      </p:sp>
      <p:pic>
        <p:nvPicPr>
          <p:cNvPr id="15366" name="Picture 6" descr="roma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92700" y="1600200"/>
            <a:ext cx="2997200" cy="4419600"/>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BBA9733-74FA-4BA7-A1E5-D1B58BD5377E}" type="slidenum">
              <a:rPr lang="en-GB">
                <a:latin typeface="Arial Black" pitchFamily="34" charset="0"/>
              </a:rPr>
              <a:pPr eaLnBrk="1" hangingPunct="1"/>
              <a:t>15</a:t>
            </a:fld>
            <a:endParaRPr lang="en-GB">
              <a:latin typeface="Arial Black" pitchFamily="34" charset="0"/>
            </a:endParaRPr>
          </a:p>
        </p:txBody>
      </p:sp>
      <p:sp>
        <p:nvSpPr>
          <p:cNvPr id="41986"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Second “discovery” of Cuba</a:t>
            </a:r>
          </a:p>
        </p:txBody>
      </p:sp>
      <p:sp>
        <p:nvSpPr>
          <p:cNvPr id="41987" name="Rectangle 3"/>
          <p:cNvSpPr>
            <a:spLocks noGrp="1" noChangeArrowheads="1"/>
          </p:cNvSpPr>
          <p:nvPr>
            <p:ph type="body" sz="half" idx="1"/>
          </p:nvPr>
        </p:nvSpPr>
        <p:spPr/>
        <p:txBody>
          <a:bodyPr/>
          <a:lstStyle/>
          <a:p>
            <a:pPr eaLnBrk="1" hangingPunct="1">
              <a:lnSpc>
                <a:spcPct val="80000"/>
              </a:lnSpc>
              <a:defRPr/>
            </a:pPr>
            <a:r>
              <a:rPr lang="en-GB" sz="2400" smtClean="0"/>
              <a:t>The Spanish king also allowed expeditions from Europe for comprehensive studies of the country, including two visits of the very relevant German scientist </a:t>
            </a:r>
            <a:r>
              <a:rPr lang="en-GB" sz="2400" smtClean="0">
                <a:solidFill>
                  <a:srgbClr val="0000FF"/>
                </a:solidFill>
                <a:effectLst>
                  <a:outerShdw blurRad="38100" dist="38100" dir="2700000" algn="tl">
                    <a:srgbClr val="C0C0C0"/>
                  </a:outerShdw>
                </a:effectLst>
                <a:latin typeface="Arial Rounded MT Bold" pitchFamily="34" charset="0"/>
              </a:rPr>
              <a:t>Alexander von Humboldt</a:t>
            </a:r>
            <a:r>
              <a:rPr lang="en-GB" sz="2400" smtClean="0"/>
              <a:t>, perhaps the last great “generalist” scientist. He left an important treatise about the country that appeared in Paris in the middle of 19</a:t>
            </a:r>
            <a:r>
              <a:rPr lang="en-GB" sz="2400" baseline="30000" smtClean="0"/>
              <a:t>th</a:t>
            </a:r>
            <a:r>
              <a:rPr lang="en-GB" sz="2400" smtClean="0"/>
              <a:t> century</a:t>
            </a:r>
            <a:r>
              <a:rPr lang="en-US" sz="2400" smtClean="0"/>
              <a:t>.</a:t>
            </a:r>
            <a:endParaRPr lang="en-GB" sz="2400" smtClean="0"/>
          </a:p>
        </p:txBody>
      </p:sp>
      <p:pic>
        <p:nvPicPr>
          <p:cNvPr id="16389" name="Picture 5" descr="300px-Humboldtstatu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89538" y="1600200"/>
            <a:ext cx="2803525" cy="4419600"/>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4E855D0-5168-4A8D-B8A5-DEAAFA742601}" type="slidenum">
              <a:rPr lang="en-GB">
                <a:latin typeface="Arial Black" pitchFamily="34" charset="0"/>
              </a:rPr>
              <a:pPr eaLnBrk="1" hangingPunct="1"/>
              <a:t>16</a:t>
            </a:fld>
            <a:endParaRPr lang="en-GB">
              <a:latin typeface="Arial Black" pitchFamily="34" charset="0"/>
            </a:endParaRPr>
          </a:p>
        </p:txBody>
      </p:sp>
      <p:sp>
        <p:nvSpPr>
          <p:cNvPr id="69634" name="Rectangle 2"/>
          <p:cNvSpPr>
            <a:spLocks noGrp="1" noChangeArrowheads="1"/>
          </p:cNvSpPr>
          <p:nvPr>
            <p:ph type="title"/>
          </p:nvPr>
        </p:nvSpPr>
        <p:spPr/>
        <p:txBody>
          <a:bodyPr/>
          <a:lstStyle/>
          <a:p>
            <a:pPr eaLnBrk="1" hangingPunct="1">
              <a:defRPr/>
            </a:pPr>
            <a:r>
              <a:rPr lang="en-GB" sz="2500" smtClean="0"/>
              <a:t>Historical scenario</a:t>
            </a:r>
            <a:br>
              <a:rPr lang="en-GB" sz="2500" smtClean="0"/>
            </a:br>
            <a:r>
              <a:rPr lang="en-GB" smtClean="0">
                <a:effectLst>
                  <a:outerShdw blurRad="38100" dist="38100" dir="2700000" algn="tl">
                    <a:srgbClr val="C0C0C0"/>
                  </a:outerShdw>
                </a:effectLst>
              </a:rPr>
              <a:t>Birth of basic sciences</a:t>
            </a:r>
          </a:p>
        </p:txBody>
      </p:sp>
      <p:sp>
        <p:nvSpPr>
          <p:cNvPr id="69635" name="Rectangle 3"/>
          <p:cNvSpPr>
            <a:spLocks noGrp="1" noChangeArrowheads="1"/>
          </p:cNvSpPr>
          <p:nvPr>
            <p:ph type="body" sz="half" idx="1"/>
          </p:nvPr>
        </p:nvSpPr>
        <p:spPr/>
        <p:txBody>
          <a:bodyPr/>
          <a:lstStyle/>
          <a:p>
            <a:pPr eaLnBrk="1" hangingPunct="1">
              <a:lnSpc>
                <a:spcPct val="90000"/>
              </a:lnSpc>
              <a:defRPr/>
            </a:pPr>
            <a:r>
              <a:rPr lang="en-GB" sz="2000" smtClean="0"/>
              <a:t>Early 19</a:t>
            </a:r>
            <a:r>
              <a:rPr lang="en-GB" sz="2000" baseline="30000" smtClean="0"/>
              <a:t>th</a:t>
            </a:r>
            <a:r>
              <a:rPr lang="en-GB" sz="2000" smtClean="0"/>
              <a:t> century consolidated respect for knowledge among cultured people and was characterized by the influence of liberal priests like both the Spanish bishop </a:t>
            </a:r>
            <a:r>
              <a:rPr lang="en-GB" sz="2000" smtClean="0">
                <a:solidFill>
                  <a:srgbClr val="0000FF"/>
                </a:solidFill>
                <a:effectLst>
                  <a:outerShdw blurRad="38100" dist="38100" dir="2700000" algn="tl">
                    <a:srgbClr val="C0C0C0"/>
                  </a:outerShdw>
                </a:effectLst>
                <a:latin typeface="Arial Rounded MT Bold" pitchFamily="34" charset="0"/>
                <a:cs typeface="Times New Roman" pitchFamily="18" charset="0"/>
              </a:rPr>
              <a:t>Juan José Díaz de Espada</a:t>
            </a:r>
            <a:r>
              <a:rPr lang="en-GB" sz="2000" smtClean="0">
                <a:solidFill>
                  <a:srgbClr val="000000"/>
                </a:solidFill>
                <a:cs typeface="Times New Roman" pitchFamily="18" charset="0"/>
              </a:rPr>
              <a:t> and the Cuban </a:t>
            </a:r>
            <a:r>
              <a:rPr lang="en-GB" sz="2000" smtClean="0">
                <a:solidFill>
                  <a:srgbClr val="0000FF"/>
                </a:solidFill>
                <a:effectLst>
                  <a:outerShdw blurRad="38100" dist="38100" dir="2700000" algn="tl">
                    <a:srgbClr val="C0C0C0"/>
                  </a:outerShdw>
                </a:effectLst>
                <a:latin typeface="Arial Rounded MT Bold" pitchFamily="34" charset="0"/>
                <a:cs typeface="Times New Roman" pitchFamily="18" charset="0"/>
              </a:rPr>
              <a:t>Felix Varela</a:t>
            </a:r>
            <a:r>
              <a:rPr lang="en-GB" sz="2000" smtClean="0">
                <a:solidFill>
                  <a:srgbClr val="000000"/>
                </a:solidFill>
                <a:cs typeface="Times New Roman" pitchFamily="18" charset="0"/>
              </a:rPr>
              <a:t>, who established </a:t>
            </a:r>
            <a:r>
              <a:rPr lang="en-GB" sz="2000" smtClean="0">
                <a:solidFill>
                  <a:srgbClr val="0000FF"/>
                </a:solidFill>
                <a:effectLst>
                  <a:outerShdw blurRad="38100" dist="38100" dir="2700000" algn="tl">
                    <a:srgbClr val="C0C0C0"/>
                  </a:outerShdw>
                </a:effectLst>
                <a:latin typeface="Arial Rounded MT Bold" pitchFamily="34" charset="0"/>
                <a:cs typeface="Times New Roman" pitchFamily="18" charset="0"/>
              </a:rPr>
              <a:t>the first teaching labs of physics</a:t>
            </a:r>
            <a:r>
              <a:rPr lang="en-GB" sz="2000" smtClean="0">
                <a:solidFill>
                  <a:srgbClr val="000000"/>
                </a:solidFill>
                <a:cs typeface="Times New Roman" pitchFamily="18" charset="0"/>
              </a:rPr>
              <a:t> </a:t>
            </a:r>
            <a:r>
              <a:rPr lang="en-GB" sz="2000" smtClean="0">
                <a:solidFill>
                  <a:srgbClr val="0000FF"/>
                </a:solidFill>
                <a:effectLst>
                  <a:outerShdw blurRad="38100" dist="38100" dir="2700000" algn="tl">
                    <a:srgbClr val="C0C0C0"/>
                  </a:outerShdw>
                </a:effectLst>
                <a:latin typeface="Arial Rounded MT Bold" pitchFamily="34" charset="0"/>
                <a:cs typeface="Times New Roman" pitchFamily="18" charset="0"/>
              </a:rPr>
              <a:t>and chemistry</a:t>
            </a:r>
            <a:r>
              <a:rPr lang="en-GB" sz="2000" smtClean="0">
                <a:solidFill>
                  <a:srgbClr val="000000"/>
                </a:solidFill>
                <a:cs typeface="Times New Roman" pitchFamily="18" charset="0"/>
              </a:rPr>
              <a:t> in the “</a:t>
            </a:r>
            <a:r>
              <a:rPr lang="en-GB" sz="2000" i="1" smtClean="0">
                <a:solidFill>
                  <a:srgbClr val="000000"/>
                </a:solidFill>
                <a:cs typeface="Times New Roman" pitchFamily="18" charset="0"/>
              </a:rPr>
              <a:t>Seminario de San Carlos”</a:t>
            </a:r>
            <a:r>
              <a:rPr lang="en-GB" sz="2000" smtClean="0"/>
              <a:t> by about </a:t>
            </a:r>
            <a:r>
              <a:rPr lang="en-GB" sz="2000" b="1" smtClean="0">
                <a:solidFill>
                  <a:srgbClr val="0000FF"/>
                </a:solidFill>
                <a:effectLst>
                  <a:outerShdw blurRad="38100" dist="38100" dir="2700000" algn="tl">
                    <a:srgbClr val="C0C0C0"/>
                  </a:outerShdw>
                </a:effectLst>
              </a:rPr>
              <a:t>1813-15 </a:t>
            </a:r>
            <a:r>
              <a:rPr lang="en-GB" sz="2000" smtClean="0"/>
              <a:t>(NOT in the then scholastic University of Havana).</a:t>
            </a:r>
          </a:p>
        </p:txBody>
      </p:sp>
      <p:pic>
        <p:nvPicPr>
          <p:cNvPr id="17413" name="Picture 6" descr="espada"/>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4859338" y="3213100"/>
            <a:ext cx="1574800" cy="2133600"/>
          </a:xfrm>
          <a:noFill/>
        </p:spPr>
      </p:pic>
      <p:pic>
        <p:nvPicPr>
          <p:cNvPr id="17414" name="Picture 7" descr="varela"/>
          <p:cNvPicPr>
            <a:picLocks noGrp="1"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6588125" y="1989138"/>
            <a:ext cx="1662113" cy="2133600"/>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272647F-D49C-418A-B872-02B8A053BE1E}" type="slidenum">
              <a:rPr lang="en-GB">
                <a:latin typeface="Arial Black" pitchFamily="34" charset="0"/>
              </a:rPr>
              <a:pPr eaLnBrk="1" hangingPunct="1"/>
              <a:t>17</a:t>
            </a:fld>
            <a:endParaRPr lang="en-GB">
              <a:latin typeface="Arial Black" pitchFamily="34" charset="0"/>
            </a:endParaRPr>
          </a:p>
        </p:txBody>
      </p:sp>
      <p:sp>
        <p:nvSpPr>
          <p:cNvPr id="44034" name="Rectangle 2"/>
          <p:cNvSpPr>
            <a:spLocks noGrp="1" noChangeArrowheads="1"/>
          </p:cNvSpPr>
          <p:nvPr>
            <p:ph type="title"/>
          </p:nvPr>
        </p:nvSpPr>
        <p:spPr/>
        <p:txBody>
          <a:bodyPr/>
          <a:lstStyle/>
          <a:p>
            <a:pPr eaLnBrk="1" hangingPunct="1">
              <a:defRPr/>
            </a:pPr>
            <a:r>
              <a:rPr lang="en-GB" sz="2500" smtClean="0"/>
              <a:t>Historical scenario</a:t>
            </a:r>
            <a:br>
              <a:rPr lang="en-GB" sz="2500" smtClean="0"/>
            </a:br>
            <a:r>
              <a:rPr lang="en-GB" smtClean="0">
                <a:effectLst>
                  <a:outerShdw blurRad="38100" dist="38100" dir="2700000" algn="tl">
                    <a:srgbClr val="C0C0C0"/>
                  </a:outerShdw>
                </a:effectLst>
              </a:rPr>
              <a:t>Research institutions</a:t>
            </a:r>
          </a:p>
        </p:txBody>
      </p:sp>
      <p:sp>
        <p:nvSpPr>
          <p:cNvPr id="44035" name="Rectangle 3"/>
          <p:cNvSpPr>
            <a:spLocks noGrp="1" noChangeArrowheads="1"/>
          </p:cNvSpPr>
          <p:nvPr>
            <p:ph type="body" sz="half" idx="1"/>
          </p:nvPr>
        </p:nvSpPr>
        <p:spPr>
          <a:xfrm>
            <a:off x="609600" y="1601788"/>
            <a:ext cx="3886200" cy="4419600"/>
          </a:xfrm>
        </p:spPr>
        <p:txBody>
          <a:bodyPr/>
          <a:lstStyle/>
          <a:p>
            <a:pPr eaLnBrk="1" hangingPunct="1">
              <a:defRPr/>
            </a:pPr>
            <a:r>
              <a:rPr lang="en-GB" sz="2400" smtClean="0"/>
              <a:t>The </a:t>
            </a:r>
            <a:r>
              <a:rPr lang="en-GB" sz="2400" smtClean="0">
                <a:solidFill>
                  <a:srgbClr val="0000FF"/>
                </a:solidFill>
                <a:effectLst>
                  <a:outerShdw blurRad="38100" dist="38100" dir="2700000" algn="tl">
                    <a:srgbClr val="C0C0C0"/>
                  </a:outerShdw>
                </a:effectLst>
                <a:latin typeface="Arial Rounded MT Bold" pitchFamily="34" charset="0"/>
              </a:rPr>
              <a:t>first botanical garden</a:t>
            </a:r>
            <a:r>
              <a:rPr lang="en-GB" sz="2400" smtClean="0"/>
              <a:t> was established in Havana in </a:t>
            </a:r>
            <a:r>
              <a:rPr lang="en-GB" sz="2400" b="1" smtClean="0">
                <a:solidFill>
                  <a:srgbClr val="0000FF"/>
                </a:solidFill>
                <a:effectLst>
                  <a:outerShdw blurRad="38100" dist="38100" dir="2700000" algn="tl">
                    <a:srgbClr val="C0C0C0"/>
                  </a:outerShdw>
                </a:effectLst>
                <a:latin typeface="Arial Rounded MT Bold" pitchFamily="34" charset="0"/>
              </a:rPr>
              <a:t>1817</a:t>
            </a:r>
            <a:r>
              <a:rPr lang="en-GB" sz="2400" smtClean="0"/>
              <a:t>. In </a:t>
            </a:r>
            <a:r>
              <a:rPr lang="en-GB" sz="2400" b="1" smtClean="0">
                <a:solidFill>
                  <a:srgbClr val="0000FF"/>
                </a:solidFill>
                <a:effectLst>
                  <a:outerShdw blurRad="38100" dist="38100" dir="2700000" algn="tl">
                    <a:srgbClr val="C0C0C0"/>
                  </a:outerShdw>
                </a:effectLst>
                <a:latin typeface="Arial Rounded MT Bold" pitchFamily="34" charset="0"/>
              </a:rPr>
              <a:t>1848</a:t>
            </a:r>
            <a:r>
              <a:rPr lang="en-GB" sz="2400" smtClean="0"/>
              <a:t> was created the “</a:t>
            </a:r>
            <a:r>
              <a:rPr lang="en-GB" sz="2400" i="1" smtClean="0">
                <a:solidFill>
                  <a:srgbClr val="0000FF"/>
                </a:solidFill>
                <a:effectLst>
                  <a:outerShdw blurRad="38100" dist="38100" dir="2700000" algn="tl">
                    <a:srgbClr val="C0C0C0"/>
                  </a:outerShdw>
                </a:effectLst>
                <a:latin typeface="Arial Rounded MT Bold" pitchFamily="34" charset="0"/>
                <a:cs typeface="Times New Roman" pitchFamily="18" charset="0"/>
              </a:rPr>
              <a:t>Instituto de Investigaciones Químicas de La Habana</a:t>
            </a:r>
            <a:r>
              <a:rPr lang="en-GB" sz="2400" smtClean="0">
                <a:solidFill>
                  <a:srgbClr val="000000"/>
                </a:solidFill>
                <a:cs typeface="Times New Roman" pitchFamily="18" charset="0"/>
              </a:rPr>
              <a:t>” for supporting the sugar cane industry</a:t>
            </a:r>
          </a:p>
          <a:p>
            <a:pPr eaLnBrk="1" hangingPunct="1">
              <a:defRPr/>
            </a:pPr>
            <a:r>
              <a:rPr lang="en-GB" sz="2400" smtClean="0"/>
              <a:t>They were among the earliest research centres in the Americas.</a:t>
            </a:r>
          </a:p>
        </p:txBody>
      </p:sp>
      <p:pic>
        <p:nvPicPr>
          <p:cNvPr id="18437" name="Picture 5" descr="jardin_Botanico-quinta_de_los_molino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84663" y="2600325"/>
            <a:ext cx="4249737" cy="2643188"/>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5CF904A-2D5E-47D2-A4FB-EF1DE46BEA2E}" type="slidenum">
              <a:rPr lang="en-GB">
                <a:latin typeface="Arial Black" pitchFamily="34" charset="0"/>
              </a:rPr>
              <a:pPr eaLnBrk="1" hangingPunct="1"/>
              <a:t>18</a:t>
            </a:fld>
            <a:endParaRPr lang="en-GB">
              <a:latin typeface="Arial Black" pitchFamily="34" charset="0"/>
            </a:endParaRPr>
          </a:p>
        </p:txBody>
      </p:sp>
      <p:sp>
        <p:nvSpPr>
          <p:cNvPr id="46082" name="Rectangle 2"/>
          <p:cNvSpPr>
            <a:spLocks noGrp="1" noChangeArrowheads="1"/>
          </p:cNvSpPr>
          <p:nvPr>
            <p:ph type="title"/>
          </p:nvPr>
        </p:nvSpPr>
        <p:spPr/>
        <p:txBody>
          <a:bodyPr/>
          <a:lstStyle/>
          <a:p>
            <a:pPr eaLnBrk="1" hangingPunct="1">
              <a:defRPr/>
            </a:pPr>
            <a:r>
              <a:rPr lang="en-GB" sz="2100" smtClean="0"/>
              <a:t>Historical scenario</a:t>
            </a:r>
            <a:br>
              <a:rPr lang="en-GB" sz="2100" smtClean="0"/>
            </a:br>
            <a:r>
              <a:rPr lang="en-GB" smtClean="0">
                <a:effectLst>
                  <a:outerShdw blurRad="38100" dist="38100" dir="2700000" algn="tl">
                    <a:srgbClr val="C0C0C0"/>
                  </a:outerShdw>
                </a:effectLst>
              </a:rPr>
              <a:t>Cuban science in the world</a:t>
            </a:r>
          </a:p>
        </p:txBody>
      </p:sp>
      <p:sp>
        <p:nvSpPr>
          <p:cNvPr id="46083" name="Rectangle 3"/>
          <p:cNvSpPr>
            <a:spLocks noGrp="1" noChangeArrowheads="1"/>
          </p:cNvSpPr>
          <p:nvPr>
            <p:ph type="body" sz="half" idx="1"/>
          </p:nvPr>
        </p:nvSpPr>
        <p:spPr/>
        <p:txBody>
          <a:bodyPr/>
          <a:lstStyle/>
          <a:p>
            <a:pPr eaLnBrk="1" hangingPunct="1">
              <a:lnSpc>
                <a:spcPct val="80000"/>
              </a:lnSpc>
              <a:defRPr/>
            </a:pPr>
            <a:r>
              <a:rPr lang="en-GB" sz="2400" smtClean="0"/>
              <a:t>Important persons of Cuban sciences apparently published works in early European (mostly French) journals of the 19</a:t>
            </a:r>
            <a:r>
              <a:rPr lang="en-GB" sz="2400" baseline="30000" smtClean="0"/>
              <a:t>th</a:t>
            </a:r>
            <a:r>
              <a:rPr lang="en-GB" sz="2400" smtClean="0"/>
              <a:t> century, although only the names of </a:t>
            </a:r>
            <a:r>
              <a:rPr lang="en-GB" sz="2400" smtClean="0">
                <a:solidFill>
                  <a:srgbClr val="0000FF"/>
                </a:solidFill>
                <a:effectLst>
                  <a:outerShdw blurRad="38100" dist="38100" dir="2700000" algn="tl">
                    <a:srgbClr val="C0C0C0"/>
                  </a:outerShdw>
                </a:effectLst>
                <a:latin typeface="Arial Rounded MT Bold" pitchFamily="34" charset="0"/>
              </a:rPr>
              <a:t>Alvaro Reynoso</a:t>
            </a:r>
            <a:r>
              <a:rPr lang="en-GB" sz="2400" smtClean="0"/>
              <a:t> (very related to sugar cane culture and industry), </a:t>
            </a:r>
            <a:r>
              <a:rPr lang="en-GB" sz="2400" smtClean="0">
                <a:solidFill>
                  <a:srgbClr val="0000FF"/>
                </a:solidFill>
                <a:effectLst>
                  <a:outerShdw blurRad="38100" dist="38100" dir="2700000" algn="tl">
                    <a:srgbClr val="C0C0C0"/>
                  </a:outerShdw>
                </a:effectLst>
                <a:latin typeface="Arial Rounded MT Bold" pitchFamily="34" charset="0"/>
              </a:rPr>
              <a:t>Felipe and Andrés Poey</a:t>
            </a:r>
            <a:r>
              <a:rPr lang="en-GB" sz="2400" smtClean="0"/>
              <a:t>, and perhaps some others, can be identified.</a:t>
            </a:r>
          </a:p>
          <a:p>
            <a:pPr eaLnBrk="1" hangingPunct="1">
              <a:lnSpc>
                <a:spcPct val="80000"/>
              </a:lnSpc>
              <a:buFont typeface="Wingdings" pitchFamily="2" charset="2"/>
              <a:buNone/>
              <a:defRPr/>
            </a:pPr>
            <a:endParaRPr lang="en-GB" sz="2400" smtClean="0"/>
          </a:p>
        </p:txBody>
      </p:sp>
      <p:pic>
        <p:nvPicPr>
          <p:cNvPr id="19461" name="Picture 6" descr="Farcimen_ungula-Poey_185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219700" y="3789363"/>
            <a:ext cx="2844800" cy="2133600"/>
          </a:xfrm>
          <a:noFill/>
        </p:spPr>
      </p:pic>
      <p:pic>
        <p:nvPicPr>
          <p:cNvPr id="19462" name="Picture 7" descr="alvaro_reynoso"/>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580063" y="1557338"/>
            <a:ext cx="1609725" cy="2133600"/>
          </a:xfr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038A685-3D4C-41F1-B65E-D032B61CD46F}" type="slidenum">
              <a:rPr lang="en-GB">
                <a:latin typeface="Arial Black" pitchFamily="34" charset="0"/>
              </a:rPr>
              <a:pPr eaLnBrk="1" hangingPunct="1"/>
              <a:t>19</a:t>
            </a:fld>
            <a:endParaRPr lang="en-GB">
              <a:latin typeface="Arial Black" pitchFamily="34" charset="0"/>
            </a:endParaRPr>
          </a:p>
        </p:txBody>
      </p:sp>
      <p:sp>
        <p:nvSpPr>
          <p:cNvPr id="139266" name="Rectangle 2"/>
          <p:cNvSpPr>
            <a:spLocks noGrp="1" noChangeArrowheads="1"/>
          </p:cNvSpPr>
          <p:nvPr>
            <p:ph type="title"/>
          </p:nvPr>
        </p:nvSpPr>
        <p:spPr/>
        <p:txBody>
          <a:bodyPr/>
          <a:lstStyle/>
          <a:p>
            <a:pPr eaLnBrk="1" hangingPunct="1">
              <a:defRPr/>
            </a:pPr>
            <a:r>
              <a:rPr lang="en-GB" sz="2100" smtClean="0"/>
              <a:t>Historical scenario</a:t>
            </a:r>
            <a:br>
              <a:rPr lang="en-GB" sz="2100" smtClean="0"/>
            </a:br>
            <a:r>
              <a:rPr lang="en-GB" sz="3800" smtClean="0">
                <a:effectLst>
                  <a:outerShdw blurRad="38100" dist="38100" dir="2700000" algn="tl">
                    <a:srgbClr val="C0C0C0"/>
                  </a:outerShdw>
                </a:effectLst>
              </a:rPr>
              <a:t>Technology in 19</a:t>
            </a:r>
            <a:r>
              <a:rPr lang="en-GB" sz="3800" baseline="30000" smtClean="0">
                <a:effectLst>
                  <a:outerShdw blurRad="38100" dist="38100" dir="2700000" algn="tl">
                    <a:srgbClr val="C0C0C0"/>
                  </a:outerShdw>
                </a:effectLst>
              </a:rPr>
              <a:t>th</a:t>
            </a:r>
            <a:r>
              <a:rPr lang="en-GB" sz="3800" smtClean="0">
                <a:effectLst>
                  <a:outerShdw blurRad="38100" dist="38100" dir="2700000" algn="tl">
                    <a:srgbClr val="C0C0C0"/>
                  </a:outerShdw>
                </a:effectLst>
              </a:rPr>
              <a:t> century</a:t>
            </a:r>
          </a:p>
        </p:txBody>
      </p:sp>
      <p:sp>
        <p:nvSpPr>
          <p:cNvPr id="139267" name="Rectangle 3"/>
          <p:cNvSpPr>
            <a:spLocks noGrp="1" noChangeArrowheads="1"/>
          </p:cNvSpPr>
          <p:nvPr>
            <p:ph type="body" sz="half" idx="1"/>
          </p:nvPr>
        </p:nvSpPr>
        <p:spPr/>
        <p:txBody>
          <a:bodyPr/>
          <a:lstStyle/>
          <a:p>
            <a:pPr eaLnBrk="1" hangingPunct="1">
              <a:defRPr/>
            </a:pPr>
            <a:r>
              <a:rPr lang="en-GB" sz="2400" smtClean="0"/>
              <a:t>Cuban engineering was represented by the </a:t>
            </a:r>
            <a:r>
              <a:rPr lang="en-GB" sz="2400" smtClean="0">
                <a:solidFill>
                  <a:srgbClr val="0000FF"/>
                </a:solidFill>
                <a:effectLst>
                  <a:outerShdw blurRad="38100" dist="38100" dir="2700000" algn="tl">
                    <a:srgbClr val="C0C0C0"/>
                  </a:outerShdw>
                </a:effectLst>
                <a:latin typeface="Arial Rounded MT Bold" pitchFamily="34" charset="0"/>
              </a:rPr>
              <a:t>first railway</a:t>
            </a:r>
            <a:r>
              <a:rPr lang="en-GB" sz="2400" smtClean="0"/>
              <a:t> (</a:t>
            </a:r>
            <a:r>
              <a:rPr lang="en-GB" sz="2400" b="1" smtClean="0">
                <a:solidFill>
                  <a:srgbClr val="0000FF"/>
                </a:solidFill>
                <a:effectLst>
                  <a:outerShdw blurRad="38100" dist="38100" dir="2700000" algn="tl">
                    <a:srgbClr val="C0C0C0"/>
                  </a:outerShdw>
                </a:effectLst>
                <a:latin typeface="Arial Rounded MT Bold" pitchFamily="34" charset="0"/>
              </a:rPr>
              <a:t>1837</a:t>
            </a:r>
            <a:r>
              <a:rPr lang="en-GB" sz="2400" smtClean="0"/>
              <a:t>), earlier than in Spain, and a monumental </a:t>
            </a:r>
            <a:r>
              <a:rPr lang="en-GB" sz="2400" smtClean="0">
                <a:solidFill>
                  <a:srgbClr val="0000FF"/>
                </a:solidFill>
                <a:effectLst>
                  <a:outerShdw blurRad="38100" dist="38100" dir="2700000" algn="tl">
                    <a:srgbClr val="C0C0C0"/>
                  </a:outerShdw>
                </a:effectLst>
                <a:latin typeface="Arial Rounded MT Bold" pitchFamily="34" charset="0"/>
              </a:rPr>
              <a:t>water distribution system</a:t>
            </a:r>
            <a:r>
              <a:rPr lang="en-GB" sz="2400" smtClean="0"/>
              <a:t> (</a:t>
            </a:r>
            <a:r>
              <a:rPr lang="en-US" sz="2800" b="1" smtClean="0">
                <a:solidFill>
                  <a:srgbClr val="0000FF"/>
                </a:solidFill>
                <a:effectLst>
                  <a:outerShdw blurRad="38100" dist="38100" dir="2700000" algn="tl">
                    <a:srgbClr val="C0C0C0"/>
                  </a:outerShdw>
                </a:effectLst>
                <a:latin typeface="Arial Rounded MT Bold" pitchFamily="34" charset="0"/>
              </a:rPr>
              <a:t>1856-1893</a:t>
            </a:r>
            <a:r>
              <a:rPr lang="en-US" sz="2800" smtClean="0"/>
              <a:t>) </a:t>
            </a:r>
            <a:r>
              <a:rPr lang="en-GB" sz="2400" smtClean="0"/>
              <a:t>for Havana, still active, all based on underground sources and without pumping.</a:t>
            </a:r>
          </a:p>
        </p:txBody>
      </p:sp>
      <p:pic>
        <p:nvPicPr>
          <p:cNvPr id="20485" name="Picture 6" descr="bejestFC3"/>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219700" y="1804988"/>
            <a:ext cx="2520950" cy="1890712"/>
          </a:xfrm>
          <a:noFill/>
        </p:spPr>
      </p:pic>
      <p:pic>
        <p:nvPicPr>
          <p:cNvPr id="20486" name="Picture 7" descr="acueducto%20de%20Albea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716463" y="4005263"/>
            <a:ext cx="3433762" cy="1827212"/>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72602F1-DB8C-4DA3-94AE-24830BEDD6BB}" type="slidenum">
              <a:rPr lang="en-GB">
                <a:latin typeface="Arial Black" pitchFamily="34" charset="0"/>
              </a:rPr>
              <a:pPr eaLnBrk="1" hangingPunct="1"/>
              <a:t>2</a:t>
            </a:fld>
            <a:endParaRPr lang="en-GB">
              <a:latin typeface="Arial Black" pitchFamily="34" charset="0"/>
            </a:endParaRPr>
          </a:p>
        </p:txBody>
      </p:sp>
      <p:sp>
        <p:nvSpPr>
          <p:cNvPr id="79874" name="Rectangle 2"/>
          <p:cNvSpPr>
            <a:spLocks noGrp="1" noChangeArrowheads="1"/>
          </p:cNvSpPr>
          <p:nvPr>
            <p:ph type="title"/>
          </p:nvPr>
        </p:nvSpPr>
        <p:spPr/>
        <p:txBody>
          <a:bodyPr/>
          <a:lstStyle/>
          <a:p>
            <a:pPr eaLnBrk="1" hangingPunct="1">
              <a:defRPr/>
            </a:pPr>
            <a:r>
              <a:rPr lang="en-GB" sz="3600" smtClean="0">
                <a:effectLst>
                  <a:outerShdw blurRad="38100" dist="38100" dir="2700000" algn="tl">
                    <a:srgbClr val="C0C0C0"/>
                  </a:outerShdw>
                </a:effectLst>
              </a:rPr>
              <a:t>Why thinking and science in humans?</a:t>
            </a:r>
          </a:p>
        </p:txBody>
      </p:sp>
      <p:sp>
        <p:nvSpPr>
          <p:cNvPr id="79875" name="Rectangle 3"/>
          <p:cNvSpPr>
            <a:spLocks noGrp="1" noChangeArrowheads="1"/>
          </p:cNvSpPr>
          <p:nvPr>
            <p:ph type="body" sz="half" idx="1"/>
          </p:nvPr>
        </p:nvSpPr>
        <p:spPr/>
        <p:txBody>
          <a:bodyPr/>
          <a:lstStyle/>
          <a:p>
            <a:pPr eaLnBrk="1" hangingPunct="1">
              <a:lnSpc>
                <a:spcPct val="80000"/>
              </a:lnSpc>
              <a:buFont typeface="Wingdings" pitchFamily="2" charset="2"/>
              <a:buNone/>
              <a:defRPr/>
            </a:pPr>
            <a:r>
              <a:rPr lang="en-GB" sz="2400" smtClean="0"/>
              <a:t>   We, human beings, are increasing distance from our animal ancestors since the times when :</a:t>
            </a:r>
          </a:p>
          <a:p>
            <a:pPr eaLnBrk="1" hangingPunct="1">
              <a:lnSpc>
                <a:spcPct val="80000"/>
              </a:lnSpc>
              <a:defRPr/>
            </a:pPr>
            <a:r>
              <a:rPr lang="en-GB" sz="2400" smtClean="0"/>
              <a:t>began the </a:t>
            </a:r>
            <a:r>
              <a:rPr lang="en-GB" sz="2400" smtClean="0">
                <a:solidFill>
                  <a:srgbClr val="000066"/>
                </a:solidFill>
                <a:effectLst>
                  <a:outerShdw blurRad="38100" dist="38100" dir="2700000" algn="tl">
                    <a:srgbClr val="C0C0C0"/>
                  </a:outerShdw>
                </a:effectLst>
              </a:rPr>
              <a:t>exchange of active information</a:t>
            </a:r>
            <a:r>
              <a:rPr lang="en-GB" sz="2400" smtClean="0"/>
              <a:t> between individuals,</a:t>
            </a:r>
          </a:p>
          <a:p>
            <a:pPr eaLnBrk="1" hangingPunct="1">
              <a:lnSpc>
                <a:spcPct val="80000"/>
              </a:lnSpc>
              <a:defRPr/>
            </a:pPr>
            <a:r>
              <a:rPr lang="en-GB" sz="2400" smtClean="0">
                <a:solidFill>
                  <a:srgbClr val="000066"/>
                </a:solidFill>
                <a:effectLst>
                  <a:outerShdw blurRad="38100" dist="38100" dir="2700000" algn="tl">
                    <a:srgbClr val="C0C0C0"/>
                  </a:outerShdw>
                </a:effectLst>
              </a:rPr>
              <a:t>cooperation predominated on competition</a:t>
            </a:r>
            <a:r>
              <a:rPr lang="en-GB" sz="2400" smtClean="0"/>
              <a:t>,</a:t>
            </a:r>
          </a:p>
          <a:p>
            <a:pPr eaLnBrk="1" hangingPunct="1">
              <a:lnSpc>
                <a:spcPct val="80000"/>
              </a:lnSpc>
              <a:defRPr/>
            </a:pPr>
            <a:r>
              <a:rPr lang="en-GB" sz="2400" smtClean="0"/>
              <a:t>and the </a:t>
            </a:r>
            <a:r>
              <a:rPr lang="en-GB" sz="2400" smtClean="0">
                <a:solidFill>
                  <a:srgbClr val="000066"/>
                </a:solidFill>
                <a:effectLst>
                  <a:outerShdw blurRad="38100" dist="38100" dir="2700000" algn="tl">
                    <a:srgbClr val="C0C0C0"/>
                  </a:outerShdw>
                </a:effectLst>
              </a:rPr>
              <a:t>personal conscience became determining on survival</a:t>
            </a:r>
            <a:r>
              <a:rPr lang="en-GB" sz="2400" smtClean="0"/>
              <a:t>.</a:t>
            </a:r>
          </a:p>
          <a:p>
            <a:pPr eaLnBrk="1" hangingPunct="1">
              <a:lnSpc>
                <a:spcPct val="80000"/>
              </a:lnSpc>
              <a:buFont typeface="Wingdings" pitchFamily="2" charset="2"/>
              <a:buNone/>
              <a:defRPr/>
            </a:pPr>
            <a:endParaRPr lang="en-GB" sz="2400" smtClean="0"/>
          </a:p>
        </p:txBody>
      </p:sp>
      <p:pic>
        <p:nvPicPr>
          <p:cNvPr id="6149" name="Picture 5" descr="Apemen"/>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84663" y="2892425"/>
            <a:ext cx="4249737" cy="2005013"/>
          </a:xfr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0C48A73-8C38-4F23-99DD-F3D04A7B5B3C}" type="slidenum">
              <a:rPr lang="en-GB">
                <a:latin typeface="Arial Black" pitchFamily="34" charset="0"/>
              </a:rPr>
              <a:pPr eaLnBrk="1" hangingPunct="1"/>
              <a:t>20</a:t>
            </a:fld>
            <a:endParaRPr lang="en-GB">
              <a:latin typeface="Arial Black" pitchFamily="34" charset="0"/>
            </a:endParaRPr>
          </a:p>
        </p:txBody>
      </p:sp>
      <p:sp>
        <p:nvSpPr>
          <p:cNvPr id="71682" name="Rectangle 2"/>
          <p:cNvSpPr>
            <a:spLocks noGrp="1" noChangeArrowheads="1"/>
          </p:cNvSpPr>
          <p:nvPr>
            <p:ph type="title"/>
          </p:nvPr>
        </p:nvSpPr>
        <p:spPr/>
        <p:txBody>
          <a:bodyPr/>
          <a:lstStyle/>
          <a:p>
            <a:pPr eaLnBrk="1" hangingPunct="1">
              <a:defRPr/>
            </a:pPr>
            <a:r>
              <a:rPr lang="en-GB" sz="2500" smtClean="0"/>
              <a:t>Historical scenario</a:t>
            </a:r>
            <a:br>
              <a:rPr lang="en-GB" sz="2500" smtClean="0"/>
            </a:br>
            <a:r>
              <a:rPr lang="en-GB" smtClean="0">
                <a:effectLst>
                  <a:outerShdw blurRad="38100" dist="38100" dir="2700000" algn="tl">
                    <a:srgbClr val="C0C0C0"/>
                  </a:outerShdw>
                </a:effectLst>
              </a:rPr>
              <a:t>The Academy of Sciences</a:t>
            </a:r>
          </a:p>
        </p:txBody>
      </p:sp>
      <p:sp>
        <p:nvSpPr>
          <p:cNvPr id="71683" name="Rectangle 3"/>
          <p:cNvSpPr>
            <a:spLocks noGrp="1" noChangeArrowheads="1"/>
          </p:cNvSpPr>
          <p:nvPr>
            <p:ph type="body" sz="half" idx="1"/>
          </p:nvPr>
        </p:nvSpPr>
        <p:spPr/>
        <p:txBody>
          <a:bodyPr/>
          <a:lstStyle/>
          <a:p>
            <a:pPr eaLnBrk="1" hangingPunct="1">
              <a:defRPr/>
            </a:pPr>
            <a:r>
              <a:rPr lang="en-GB" sz="2400" smtClean="0"/>
              <a:t>The first </a:t>
            </a:r>
            <a:r>
              <a:rPr lang="en-GB" sz="2400" smtClean="0">
                <a:solidFill>
                  <a:srgbClr val="0000FF"/>
                </a:solidFill>
                <a:effectLst>
                  <a:outerShdw blurRad="38100" dist="38100" dir="2700000" algn="tl">
                    <a:srgbClr val="C0C0C0"/>
                  </a:outerShdw>
                </a:effectLst>
                <a:latin typeface="Arial Rounded MT Bold" pitchFamily="34" charset="0"/>
              </a:rPr>
              <a:t>Academy of Sciences</a:t>
            </a:r>
            <a:r>
              <a:rPr lang="en-GB" sz="2400" smtClean="0"/>
              <a:t> in the Western hemisphere was founded in Havana in </a:t>
            </a:r>
            <a:r>
              <a:rPr lang="en-GB" sz="2400" b="1" smtClean="0">
                <a:solidFill>
                  <a:srgbClr val="0000FF"/>
                </a:solidFill>
                <a:effectLst>
                  <a:outerShdw blurRad="38100" dist="38100" dir="2700000" algn="tl">
                    <a:srgbClr val="C0C0C0"/>
                  </a:outerShdw>
                </a:effectLst>
                <a:latin typeface="Arial Rounded MT Bold" pitchFamily="34" charset="0"/>
              </a:rPr>
              <a:t>1861</a:t>
            </a:r>
          </a:p>
          <a:p>
            <a:pPr eaLnBrk="1" hangingPunct="1">
              <a:buFont typeface="Wingdings" pitchFamily="2" charset="2"/>
              <a:buNone/>
              <a:defRPr/>
            </a:pPr>
            <a:endParaRPr lang="en-GB" sz="2400" smtClean="0"/>
          </a:p>
          <a:p>
            <a:pPr eaLnBrk="1" hangingPunct="1">
              <a:defRPr/>
            </a:pPr>
            <a:r>
              <a:rPr lang="en-GB" sz="2400" smtClean="0"/>
              <a:t>The first </a:t>
            </a:r>
            <a:r>
              <a:rPr lang="en-GB" sz="2400" smtClean="0">
                <a:solidFill>
                  <a:srgbClr val="0000FF"/>
                </a:solidFill>
                <a:effectLst>
                  <a:outerShdw blurRad="38100" dist="38100" dir="2700000" algn="tl">
                    <a:srgbClr val="C0C0C0"/>
                  </a:outerShdw>
                </a:effectLst>
                <a:latin typeface="Arial Rounded MT Bold" pitchFamily="34" charset="0"/>
              </a:rPr>
              <a:t>Cuban scientific journal</a:t>
            </a:r>
            <a:r>
              <a:rPr lang="en-GB" sz="2400" smtClean="0"/>
              <a:t> appeared in </a:t>
            </a:r>
            <a:r>
              <a:rPr lang="en-GB" sz="2400" b="1" smtClean="0">
                <a:solidFill>
                  <a:srgbClr val="0000FF"/>
                </a:solidFill>
                <a:effectLst>
                  <a:outerShdw blurRad="38100" dist="38100" dir="2700000" algn="tl">
                    <a:srgbClr val="C0C0C0"/>
                  </a:outerShdw>
                </a:effectLst>
                <a:latin typeface="Arial Rounded MT Bold" pitchFamily="34" charset="0"/>
              </a:rPr>
              <a:t>1864</a:t>
            </a:r>
            <a:r>
              <a:rPr lang="en-GB" sz="2400" smtClean="0"/>
              <a:t> under the auspices of the Academy.</a:t>
            </a:r>
          </a:p>
        </p:txBody>
      </p:sp>
      <p:pic>
        <p:nvPicPr>
          <p:cNvPr id="21509" name="Picture 5" descr="academiacienciascub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00563" y="2487613"/>
            <a:ext cx="3887787" cy="2860675"/>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DFB76D5-0D17-40F4-B261-DBD70768F632}" type="slidenum">
              <a:rPr lang="en-GB">
                <a:latin typeface="Arial Black" pitchFamily="34" charset="0"/>
              </a:rPr>
              <a:pPr eaLnBrk="1" hangingPunct="1"/>
              <a:t>21</a:t>
            </a:fld>
            <a:endParaRPr lang="en-GB">
              <a:latin typeface="Arial Black" pitchFamily="34" charset="0"/>
            </a:endParaRPr>
          </a:p>
        </p:txBody>
      </p:sp>
      <p:sp>
        <p:nvSpPr>
          <p:cNvPr id="73730" name="Rectangle 2"/>
          <p:cNvSpPr>
            <a:spLocks noGrp="1" noChangeArrowheads="1"/>
          </p:cNvSpPr>
          <p:nvPr>
            <p:ph type="title"/>
          </p:nvPr>
        </p:nvSpPr>
        <p:spPr/>
        <p:txBody>
          <a:bodyPr/>
          <a:lstStyle/>
          <a:p>
            <a:pPr eaLnBrk="1" hangingPunct="1">
              <a:defRPr/>
            </a:pPr>
            <a:r>
              <a:rPr lang="en-GB" sz="2500" smtClean="0"/>
              <a:t>Historical scenario</a:t>
            </a:r>
            <a:br>
              <a:rPr lang="en-GB" sz="2500" smtClean="0"/>
            </a:br>
            <a:r>
              <a:rPr lang="en-GB" smtClean="0">
                <a:effectLst>
                  <a:outerShdw blurRad="38100" dist="38100" dir="2700000" algn="tl">
                    <a:srgbClr val="C0C0C0"/>
                  </a:outerShdw>
                </a:effectLst>
              </a:rPr>
              <a:t>Wars for independence</a:t>
            </a:r>
          </a:p>
        </p:txBody>
      </p:sp>
      <p:sp>
        <p:nvSpPr>
          <p:cNvPr id="22532" name="Rectangle 3"/>
          <p:cNvSpPr>
            <a:spLocks noGrp="1" noChangeArrowheads="1"/>
          </p:cNvSpPr>
          <p:nvPr>
            <p:ph type="body" sz="half" idx="1"/>
          </p:nvPr>
        </p:nvSpPr>
        <p:spPr/>
        <p:txBody>
          <a:bodyPr/>
          <a:lstStyle/>
          <a:p>
            <a:pPr eaLnBrk="1" hangingPunct="1">
              <a:lnSpc>
                <a:spcPct val="90000"/>
              </a:lnSpc>
            </a:pPr>
            <a:r>
              <a:rPr lang="en-GB" sz="2000" dirty="0" smtClean="0"/>
              <a:t>The last third of 19th century was characterised by social convulsion across the country because the political situation of the Spanish colony and the war for independence, that ended in 1898.</a:t>
            </a:r>
          </a:p>
          <a:p>
            <a:pPr eaLnBrk="1" hangingPunct="1">
              <a:lnSpc>
                <a:spcPct val="90000"/>
              </a:lnSpc>
              <a:buFont typeface="Wingdings" pitchFamily="2" charset="2"/>
              <a:buNone/>
            </a:pPr>
            <a:endParaRPr lang="en-GB" sz="2000" dirty="0" smtClean="0"/>
          </a:p>
          <a:p>
            <a:pPr eaLnBrk="1" hangingPunct="1">
              <a:lnSpc>
                <a:spcPct val="90000"/>
              </a:lnSpc>
            </a:pPr>
            <a:r>
              <a:rPr lang="en-GB" sz="2000" dirty="0" smtClean="0"/>
              <a:t>Science survived maintained by individuals, although important work and new initiatives were severely hindered at that time.</a:t>
            </a:r>
          </a:p>
        </p:txBody>
      </p:sp>
      <p:pic>
        <p:nvPicPr>
          <p:cNvPr id="22533" name="Picture 5" descr="carga_al_machete"/>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2000" y="2349500"/>
            <a:ext cx="3779838" cy="2571750"/>
          </a:xfr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73CF698-95E6-4050-8E78-EEBFF6E2EFD5}" type="slidenum">
              <a:rPr lang="en-GB">
                <a:latin typeface="Arial Black" pitchFamily="34" charset="0"/>
              </a:rPr>
              <a:pPr eaLnBrk="1" hangingPunct="1"/>
              <a:t>22</a:t>
            </a:fld>
            <a:endParaRPr lang="en-GB">
              <a:latin typeface="Arial Black" pitchFamily="34" charset="0"/>
            </a:endParaRPr>
          </a:p>
        </p:txBody>
      </p:sp>
      <p:sp>
        <p:nvSpPr>
          <p:cNvPr id="48130" name="Rectangle 2"/>
          <p:cNvSpPr>
            <a:spLocks noGrp="1" noChangeArrowheads="1"/>
          </p:cNvSpPr>
          <p:nvPr>
            <p:ph type="title"/>
          </p:nvPr>
        </p:nvSpPr>
        <p:spPr/>
        <p:txBody>
          <a:bodyPr/>
          <a:lstStyle/>
          <a:p>
            <a:pPr eaLnBrk="1" hangingPunct="1">
              <a:defRPr/>
            </a:pPr>
            <a:r>
              <a:rPr lang="en-GB" sz="2500" smtClean="0"/>
              <a:t>Historical scenario</a:t>
            </a:r>
            <a:r>
              <a:rPr lang="en-GB" sz="3800" smtClean="0"/>
              <a:t/>
            </a:r>
            <a:br>
              <a:rPr lang="en-GB" sz="3800" smtClean="0"/>
            </a:br>
            <a:r>
              <a:rPr lang="en-GB" smtClean="0">
                <a:effectLst>
                  <a:outerShdw blurRad="38100" dist="38100" dir="2700000" algn="tl">
                    <a:srgbClr val="C0C0C0"/>
                  </a:outerShdw>
                </a:effectLst>
              </a:rPr>
              <a:t>Science in the early “free” Cuba</a:t>
            </a:r>
          </a:p>
        </p:txBody>
      </p:sp>
      <p:sp>
        <p:nvSpPr>
          <p:cNvPr id="23556" name="Rectangle 3"/>
          <p:cNvSpPr>
            <a:spLocks noGrp="1" noChangeArrowheads="1"/>
          </p:cNvSpPr>
          <p:nvPr>
            <p:ph type="body" sz="half" idx="1"/>
          </p:nvPr>
        </p:nvSpPr>
        <p:spPr/>
        <p:txBody>
          <a:bodyPr/>
          <a:lstStyle/>
          <a:p>
            <a:pPr eaLnBrk="1" hangingPunct="1"/>
            <a:r>
              <a:rPr lang="en-GB" sz="2400" smtClean="0"/>
              <a:t>The United State’s protectorate in Cuba during the first half of the 20</a:t>
            </a:r>
            <a:r>
              <a:rPr lang="en-GB" sz="2400" baseline="30000" smtClean="0"/>
              <a:t>th</a:t>
            </a:r>
            <a:r>
              <a:rPr lang="en-GB" sz="2400" smtClean="0"/>
              <a:t> century meant a very strong and dominant dependency of Cuban scientific development with respect to the new neighbouring political and economic power.</a:t>
            </a:r>
          </a:p>
          <a:p>
            <a:pPr eaLnBrk="1" hangingPunct="1">
              <a:buFont typeface="Wingdings" pitchFamily="2" charset="2"/>
              <a:buNone/>
            </a:pPr>
            <a:endParaRPr lang="en-GB" sz="2400" smtClean="0"/>
          </a:p>
        </p:txBody>
      </p:sp>
      <p:pic>
        <p:nvPicPr>
          <p:cNvPr id="23557" name="Picture 6" descr="bancoNacionaldeCubaconBanderaAmerican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00563" y="1773238"/>
            <a:ext cx="4032250" cy="4032250"/>
          </a:xfr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2AE8D45-0E2E-4F9D-B2D7-891D48946809}" type="slidenum">
              <a:rPr lang="en-GB">
                <a:latin typeface="Arial Black" pitchFamily="34" charset="0"/>
              </a:rPr>
              <a:pPr eaLnBrk="1" hangingPunct="1"/>
              <a:t>23</a:t>
            </a:fld>
            <a:endParaRPr lang="en-GB">
              <a:latin typeface="Arial Black" pitchFamily="34" charset="0"/>
            </a:endParaRPr>
          </a:p>
        </p:txBody>
      </p:sp>
      <p:sp>
        <p:nvSpPr>
          <p:cNvPr id="145410" name="Rectangle 2"/>
          <p:cNvSpPr>
            <a:spLocks noGrp="1" noChangeArrowheads="1"/>
          </p:cNvSpPr>
          <p:nvPr>
            <p:ph type="title"/>
          </p:nvPr>
        </p:nvSpPr>
        <p:spPr>
          <a:xfrm>
            <a:off x="0" y="115888"/>
            <a:ext cx="8964613" cy="1152525"/>
          </a:xfrm>
        </p:spPr>
        <p:txBody>
          <a:bodyPr/>
          <a:lstStyle/>
          <a:p>
            <a:pPr eaLnBrk="1" hangingPunct="1">
              <a:defRPr/>
            </a:pPr>
            <a:r>
              <a:rPr lang="en-GB" sz="2500" smtClean="0"/>
              <a:t>Historical scenario</a:t>
            </a:r>
            <a:r>
              <a:rPr lang="en-GB" sz="3800" smtClean="0"/>
              <a:t/>
            </a:r>
            <a:br>
              <a:rPr lang="en-GB" sz="3800" smtClean="0"/>
            </a:br>
            <a:r>
              <a:rPr lang="en-GB" smtClean="0">
                <a:effectLst>
                  <a:outerShdw blurRad="38100" dist="38100" dir="2700000" algn="tl">
                    <a:srgbClr val="C0C0C0"/>
                  </a:outerShdw>
                </a:effectLst>
              </a:rPr>
              <a:t>An example of “science promotion”</a:t>
            </a:r>
          </a:p>
        </p:txBody>
      </p:sp>
      <p:sp>
        <p:nvSpPr>
          <p:cNvPr id="145411" name="Rectangle 3"/>
          <p:cNvSpPr>
            <a:spLocks noGrp="1" noChangeArrowheads="1"/>
          </p:cNvSpPr>
          <p:nvPr>
            <p:ph type="body" idx="1"/>
          </p:nvPr>
        </p:nvSpPr>
        <p:spPr>
          <a:xfrm>
            <a:off x="323850" y="1341438"/>
            <a:ext cx="6624638" cy="4895850"/>
          </a:xfrm>
        </p:spPr>
        <p:txBody>
          <a:bodyPr/>
          <a:lstStyle/>
          <a:p>
            <a:pPr eaLnBrk="1" hangingPunct="1">
              <a:lnSpc>
                <a:spcPct val="80000"/>
              </a:lnSpc>
              <a:buFont typeface="Wingdings" pitchFamily="2" charset="2"/>
              <a:buNone/>
              <a:defRPr/>
            </a:pPr>
            <a:r>
              <a:rPr lang="en-GB" sz="2400" dirty="0" smtClean="0"/>
              <a:t>	A significant example was the relevant parasitological discovery of the transmission of fatal diseases by mosquitoes made by the Cuban </a:t>
            </a:r>
            <a:r>
              <a:rPr lang="en-GB" sz="2400" dirty="0" smtClean="0">
                <a:solidFill>
                  <a:srgbClr val="0000FF"/>
                </a:solidFill>
                <a:effectLst>
                  <a:outerShdw blurRad="38100" dist="38100" dir="2700000" algn="tl">
                    <a:srgbClr val="C0C0C0"/>
                  </a:outerShdw>
                </a:effectLst>
                <a:latin typeface="Arial Rounded MT Bold" pitchFamily="34" charset="0"/>
              </a:rPr>
              <a:t>Carlos J. Finlay</a:t>
            </a:r>
            <a:r>
              <a:rPr lang="en-GB" sz="2400" dirty="0" smtClean="0"/>
              <a:t>, in </a:t>
            </a:r>
            <a:r>
              <a:rPr lang="en-GB" sz="2400" b="1" dirty="0" smtClean="0">
                <a:solidFill>
                  <a:srgbClr val="0000FF"/>
                </a:solidFill>
                <a:effectLst>
                  <a:outerShdw blurRad="38100" dist="38100" dir="2700000" algn="tl">
                    <a:srgbClr val="C0C0C0"/>
                  </a:outerShdw>
                </a:effectLst>
                <a:latin typeface="Arial Rounded MT Bold" pitchFamily="34" charset="0"/>
              </a:rPr>
              <a:t>1871</a:t>
            </a:r>
            <a:r>
              <a:rPr lang="en-GB" sz="2400" dirty="0" smtClean="0"/>
              <a:t> that was firstly denied and further appropriated by US military scientists:</a:t>
            </a:r>
            <a:endParaRPr lang="en-US" sz="2400" dirty="0" smtClean="0">
              <a:latin typeface="Times New Roman" pitchFamily="18" charset="0"/>
            </a:endParaRPr>
          </a:p>
          <a:p>
            <a:pPr eaLnBrk="1" hangingPunct="1">
              <a:lnSpc>
                <a:spcPct val="80000"/>
              </a:lnSpc>
              <a:defRPr/>
            </a:pPr>
            <a:r>
              <a:rPr lang="en-US" sz="2400" dirty="0" smtClean="0">
                <a:latin typeface="Times New Roman" pitchFamily="18" charset="0"/>
                <a:hlinkClick r:id="rId3"/>
              </a:rPr>
              <a:t>Finlay, Carlos J.</a:t>
            </a:r>
            <a:r>
              <a:rPr lang="en-US" sz="2400" dirty="0" smtClean="0">
                <a:latin typeface="Times New Roman" pitchFamily="18" charset="0"/>
              </a:rPr>
              <a:t>  (</a:t>
            </a:r>
            <a:r>
              <a:rPr lang="en-US" sz="2400" dirty="0" err="1" smtClean="0">
                <a:latin typeface="Times New Roman" pitchFamily="18" charset="0"/>
              </a:rPr>
              <a:t>Encyclopædia</a:t>
            </a:r>
            <a:r>
              <a:rPr lang="en-US" sz="2400" dirty="0" smtClean="0">
                <a:latin typeface="Times New Roman" pitchFamily="18" charset="0"/>
              </a:rPr>
              <a:t> Britannica) Cuban epidemiologist who discovered that yellow fever is transmitted from infected to healthy humans by a mosquito. Although he published experimental evidence of this discovery in 1886, his ideas were ignored for 20 years.</a:t>
            </a:r>
          </a:p>
          <a:p>
            <a:pPr eaLnBrk="1" hangingPunct="1">
              <a:lnSpc>
                <a:spcPct val="80000"/>
              </a:lnSpc>
              <a:defRPr/>
            </a:pPr>
            <a:r>
              <a:rPr lang="en-US" sz="2000" dirty="0" smtClean="0">
                <a:latin typeface="Arial Rounded MT Bold" pitchFamily="34" charset="0"/>
              </a:rPr>
              <a:t>Nobel Prize winners Ronald Ross and Alphonse Laveran, nominated Finlay for this award in 1905, but it was given to Koch and Pasteur.</a:t>
            </a:r>
            <a:r>
              <a:rPr lang="en-US" sz="2400" dirty="0" smtClean="0">
                <a:latin typeface="Times New Roman" pitchFamily="18" charset="0"/>
              </a:rPr>
              <a:t> </a:t>
            </a:r>
            <a:endParaRPr lang="en-GB" sz="2400" dirty="0" smtClean="0">
              <a:latin typeface="Times New Roman" pitchFamily="18" charset="0"/>
            </a:endParaRPr>
          </a:p>
        </p:txBody>
      </p:sp>
      <p:pic>
        <p:nvPicPr>
          <p:cNvPr id="24581" name="Picture 4" descr="finl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7050" y="2276475"/>
            <a:ext cx="1792288"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E78FB95-7765-421B-B828-05834CB5F575}" type="slidenum">
              <a:rPr lang="en-GB">
                <a:latin typeface="Arial Black" pitchFamily="34" charset="0"/>
              </a:rPr>
              <a:pPr eaLnBrk="1" hangingPunct="1"/>
              <a:t>24</a:t>
            </a:fld>
            <a:endParaRPr lang="en-GB">
              <a:latin typeface="Arial Black" pitchFamily="34" charset="0"/>
            </a:endParaRPr>
          </a:p>
        </p:txBody>
      </p:sp>
      <p:sp>
        <p:nvSpPr>
          <p:cNvPr id="150530" name="Rectangle 2"/>
          <p:cNvSpPr>
            <a:spLocks noGrp="1" noChangeArrowheads="1"/>
          </p:cNvSpPr>
          <p:nvPr>
            <p:ph type="title"/>
          </p:nvPr>
        </p:nvSpPr>
        <p:spPr>
          <a:xfrm>
            <a:off x="0" y="115888"/>
            <a:ext cx="8964613" cy="1152525"/>
          </a:xfrm>
        </p:spPr>
        <p:txBody>
          <a:bodyPr/>
          <a:lstStyle/>
          <a:p>
            <a:pPr eaLnBrk="1" hangingPunct="1">
              <a:defRPr/>
            </a:pPr>
            <a:r>
              <a:rPr lang="en-GB" sz="2500" smtClean="0"/>
              <a:t>Historical scenario</a:t>
            </a:r>
            <a:r>
              <a:rPr lang="en-GB" sz="3800" smtClean="0"/>
              <a:t/>
            </a:r>
            <a:br>
              <a:rPr lang="en-GB" sz="3800" smtClean="0"/>
            </a:br>
            <a:r>
              <a:rPr lang="en-GB" smtClean="0">
                <a:effectLst>
                  <a:outerShdw blurRad="38100" dist="38100" dir="2700000" algn="tl">
                    <a:srgbClr val="C0C0C0"/>
                  </a:outerShdw>
                </a:effectLst>
              </a:rPr>
              <a:t>The USA approach to this fact</a:t>
            </a:r>
          </a:p>
        </p:txBody>
      </p:sp>
      <p:sp>
        <p:nvSpPr>
          <p:cNvPr id="25604" name="Rectangle 3"/>
          <p:cNvSpPr>
            <a:spLocks noGrp="1" noChangeArrowheads="1"/>
          </p:cNvSpPr>
          <p:nvPr>
            <p:ph type="body" idx="1"/>
          </p:nvPr>
        </p:nvSpPr>
        <p:spPr>
          <a:xfrm>
            <a:off x="468313" y="1700213"/>
            <a:ext cx="5832475" cy="4319587"/>
          </a:xfrm>
        </p:spPr>
        <p:txBody>
          <a:bodyPr/>
          <a:lstStyle/>
          <a:p>
            <a:pPr eaLnBrk="1" hangingPunct="1">
              <a:lnSpc>
                <a:spcPct val="80000"/>
              </a:lnSpc>
            </a:pPr>
            <a:r>
              <a:rPr lang="en-US" sz="1800" b="1" smtClean="0"/>
              <a:t>Congressional Gold Medal Recipient</a:t>
            </a:r>
            <a:br>
              <a:rPr lang="en-US" sz="1800" b="1" smtClean="0"/>
            </a:br>
            <a:r>
              <a:rPr lang="en-US" sz="1800" b="1" smtClean="0"/>
              <a:t>Walter Reed was awarded because “his” discovery of mosquito as the agent for transmission of yellow fever during his mission in Cuba</a:t>
            </a:r>
          </a:p>
          <a:p>
            <a:pPr eaLnBrk="1" hangingPunct="1">
              <a:lnSpc>
                <a:spcPct val="80000"/>
              </a:lnSpc>
            </a:pPr>
            <a:endParaRPr lang="en-US" sz="1800" b="1" smtClean="0"/>
          </a:p>
          <a:p>
            <a:pPr eaLnBrk="1" hangingPunct="1">
              <a:lnSpc>
                <a:spcPct val="80000"/>
              </a:lnSpc>
            </a:pPr>
            <a:r>
              <a:rPr lang="en-US" sz="1800" b="1" smtClean="0"/>
              <a:t>Yellow Fever Experimentations Congressional Gold Medal Awardees</a:t>
            </a:r>
            <a:r>
              <a:rPr lang="en-US" sz="1800" smtClean="0"/>
              <a:t> </a:t>
            </a:r>
          </a:p>
          <a:p>
            <a:pPr eaLnBrk="1" hangingPunct="1">
              <a:lnSpc>
                <a:spcPct val="80000"/>
              </a:lnSpc>
              <a:buFont typeface="Wingdings" pitchFamily="2" charset="2"/>
              <a:buNone/>
            </a:pPr>
            <a:r>
              <a:rPr lang="en-US" sz="1800" smtClean="0"/>
              <a:t>	Walter Reed, James Carroll, Jesse W. Lazear, Aristides Agramonte, James A. Andrus, John R. Bullard, A. W. Covington, William H. Dean, Wallace W. Forbes, Levi E. Folk, Paul Hamann, James F. Hanberry, Warren G. Jernegan, John R. Kissinger, John J. Moran, William Olsen, Charles G. Sonntag, Clyde L. West, Doctor R. P. Cooke, Thomas M. England, James Hildebrand, and Edward Weatherwalks (Medal awarded in </a:t>
            </a:r>
            <a:r>
              <a:rPr lang="en-US" sz="1800" b="1" smtClean="0"/>
              <a:t>Monday, 2 July 1956</a:t>
            </a:r>
            <a:r>
              <a:rPr lang="en-US" sz="1800" smtClean="0"/>
              <a:t> ) </a:t>
            </a:r>
            <a:endParaRPr lang="en-GB" sz="1800" smtClean="0"/>
          </a:p>
        </p:txBody>
      </p:sp>
      <p:pic>
        <p:nvPicPr>
          <p:cNvPr id="25605" name="Picture 5" descr="walterReed_YellowFe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7763" y="2636838"/>
            <a:ext cx="2419350"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3A43AA83-AA45-44A6-922E-D7A68AC6DD3B}" type="slidenum">
              <a:rPr lang="en-GB">
                <a:latin typeface="Arial Black" pitchFamily="34" charset="0"/>
              </a:rPr>
              <a:pPr eaLnBrk="1" hangingPunct="1"/>
              <a:t>25</a:t>
            </a:fld>
            <a:endParaRPr lang="en-GB">
              <a:latin typeface="Arial Black" pitchFamily="34" charset="0"/>
            </a:endParaRPr>
          </a:p>
        </p:txBody>
      </p:sp>
      <p:sp>
        <p:nvSpPr>
          <p:cNvPr id="63490" name="Rectangle 2"/>
          <p:cNvSpPr>
            <a:spLocks noGrp="1" noChangeArrowheads="1"/>
          </p:cNvSpPr>
          <p:nvPr>
            <p:ph type="title"/>
          </p:nvPr>
        </p:nvSpPr>
        <p:spPr/>
        <p:txBody>
          <a:bodyPr/>
          <a:lstStyle/>
          <a:p>
            <a:pPr eaLnBrk="1" hangingPunct="1">
              <a:defRPr/>
            </a:pPr>
            <a:r>
              <a:rPr lang="en-GB" sz="2500" smtClean="0"/>
              <a:t>Historical scenario</a:t>
            </a:r>
            <a:r>
              <a:rPr lang="en-GB" sz="3400" smtClean="0"/>
              <a:t/>
            </a:r>
            <a:br>
              <a:rPr lang="en-GB" sz="3400" smtClean="0"/>
            </a:br>
            <a:r>
              <a:rPr lang="en-GB" smtClean="0">
                <a:effectLst>
                  <a:outerShdw blurRad="38100" dist="38100" dir="2700000" algn="tl">
                    <a:srgbClr val="C0C0C0"/>
                  </a:outerShdw>
                </a:effectLst>
              </a:rPr>
              <a:t>Irony by Fernando Ortiz in 1906</a:t>
            </a:r>
          </a:p>
        </p:txBody>
      </p:sp>
      <p:sp>
        <p:nvSpPr>
          <p:cNvPr id="26628" name="Rectangle 3"/>
          <p:cNvSpPr>
            <a:spLocks noGrp="1" noChangeArrowheads="1"/>
          </p:cNvSpPr>
          <p:nvPr>
            <p:ph type="body" sz="half" idx="1"/>
          </p:nvPr>
        </p:nvSpPr>
        <p:spPr>
          <a:xfrm>
            <a:off x="609600" y="1600200"/>
            <a:ext cx="4683125" cy="4419600"/>
          </a:xfrm>
        </p:spPr>
        <p:txBody>
          <a:bodyPr/>
          <a:lstStyle/>
          <a:p>
            <a:pPr eaLnBrk="1" hangingPunct="1">
              <a:lnSpc>
                <a:spcPct val="90000"/>
              </a:lnSpc>
            </a:pPr>
            <a:r>
              <a:rPr lang="en-GB" sz="2000" smtClean="0"/>
              <a:t>“Our science? Ah! Uncontroversial surprise of the world, according a tacit agreement of its stepsons, remains quite always as an unbeatable “</a:t>
            </a:r>
            <a:r>
              <a:rPr lang="en-GB" sz="2000" i="1" smtClean="0"/>
              <a:t>Celestina</a:t>
            </a:r>
            <a:r>
              <a:rPr lang="en-GB" sz="2000" smtClean="0"/>
              <a:t>” of personal ambition. Thinking about philosophical problems, year after year, or isolate ourselves during years for robbing secrets to mother nature… Bah! Another stupidity! What is the reason because we would shake our characteristic somnolence? </a:t>
            </a:r>
            <a:r>
              <a:rPr lang="en-GB" sz="2000" smtClean="0">
                <a:latin typeface="Arial Rounded MT Bold" pitchFamily="34" charset="0"/>
              </a:rPr>
              <a:t>What the foreigners are indeed useful for?”</a:t>
            </a:r>
            <a:r>
              <a:rPr lang="en-GB" sz="2000" smtClean="0"/>
              <a:t> </a:t>
            </a:r>
            <a:r>
              <a:rPr lang="en-GB" sz="1400" smtClean="0"/>
              <a:t>(appeared originally in “Entre cubanos”, </a:t>
            </a:r>
            <a:r>
              <a:rPr lang="en-GB" sz="1400" i="1" smtClean="0"/>
              <a:t>El Mundo</a:t>
            </a:r>
            <a:r>
              <a:rPr lang="en-GB" sz="1400" smtClean="0"/>
              <a:t>, La Habana, May 1, 1906)</a:t>
            </a:r>
          </a:p>
        </p:txBody>
      </p:sp>
      <p:pic>
        <p:nvPicPr>
          <p:cNvPr id="26629" name="Picture 5" descr="fernortiz"/>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11863" y="2060575"/>
            <a:ext cx="2236787" cy="3098800"/>
          </a:xfr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44ED888-613E-4079-A8E8-650AF7E9397B}" type="slidenum">
              <a:rPr lang="en-GB">
                <a:latin typeface="Arial Black" pitchFamily="34" charset="0"/>
              </a:rPr>
              <a:pPr eaLnBrk="1" hangingPunct="1"/>
              <a:t>26</a:t>
            </a:fld>
            <a:endParaRPr lang="en-GB">
              <a:latin typeface="Arial Black" pitchFamily="34" charset="0"/>
            </a:endParaRPr>
          </a:p>
        </p:txBody>
      </p:sp>
      <p:sp>
        <p:nvSpPr>
          <p:cNvPr id="50178"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Facts of “republican” Cuba</a:t>
            </a:r>
          </a:p>
        </p:txBody>
      </p:sp>
      <p:sp>
        <p:nvSpPr>
          <p:cNvPr id="27652" name="Rectangle 3"/>
          <p:cNvSpPr>
            <a:spLocks noGrp="1" noChangeArrowheads="1"/>
          </p:cNvSpPr>
          <p:nvPr>
            <p:ph type="body" sz="half" idx="1"/>
          </p:nvPr>
        </p:nvSpPr>
        <p:spPr>
          <a:xfrm>
            <a:off x="611188" y="1844675"/>
            <a:ext cx="3886200" cy="3916363"/>
          </a:xfrm>
        </p:spPr>
        <p:txBody>
          <a:bodyPr/>
          <a:lstStyle/>
          <a:p>
            <a:pPr eaLnBrk="1" hangingPunct="1"/>
            <a:r>
              <a:rPr lang="en-GB" sz="2400" smtClean="0"/>
              <a:t>A very limited and pragmatic development of endogenous research, mostly oriented to naturalism, tropical agriculture, sociology and human health characterized Cuban science in 1900 - 1958.</a:t>
            </a:r>
          </a:p>
        </p:txBody>
      </p:sp>
      <p:pic>
        <p:nvPicPr>
          <p:cNvPr id="27653" name="Picture 5" descr="dsC_716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70488" y="1600200"/>
            <a:ext cx="2840037" cy="4419600"/>
          </a:xfr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8A13A18-3D2B-4B38-A33B-CE600D061669}" type="slidenum">
              <a:rPr lang="en-GB">
                <a:latin typeface="Arial Black" pitchFamily="34" charset="0"/>
              </a:rPr>
              <a:pPr eaLnBrk="1" hangingPunct="1"/>
              <a:t>27</a:t>
            </a:fld>
            <a:endParaRPr lang="en-GB">
              <a:latin typeface="Arial Black" pitchFamily="34" charset="0"/>
            </a:endParaRPr>
          </a:p>
        </p:txBody>
      </p:sp>
      <p:sp>
        <p:nvSpPr>
          <p:cNvPr id="266242" name="Rectangle 2"/>
          <p:cNvSpPr>
            <a:spLocks noGrp="1" noChangeArrowheads="1"/>
          </p:cNvSpPr>
          <p:nvPr>
            <p:ph type="title"/>
          </p:nvPr>
        </p:nvSpPr>
        <p:spPr/>
        <p:txBody>
          <a:bodyPr/>
          <a:lstStyle/>
          <a:p>
            <a:pPr eaLnBrk="1" hangingPunct="1">
              <a:defRPr/>
            </a:pPr>
            <a:r>
              <a:rPr lang="en-GB" sz="2500" dirty="0" smtClean="0"/>
              <a:t>Historical scenario</a:t>
            </a:r>
            <a:r>
              <a:rPr lang="en-GB" sz="2100" dirty="0" smtClean="0"/>
              <a:t/>
            </a:r>
            <a:br>
              <a:rPr lang="en-GB" sz="2100" dirty="0" smtClean="0"/>
            </a:br>
            <a:r>
              <a:rPr lang="en-GB" dirty="0" smtClean="0">
                <a:effectLst>
                  <a:outerShdw blurRad="38100" dist="38100" dir="2700000" algn="tl">
                    <a:srgbClr val="C0C0C0"/>
                  </a:outerShdw>
                </a:effectLst>
              </a:rPr>
              <a:t>Facts of “republican” Cuba</a:t>
            </a:r>
          </a:p>
        </p:txBody>
      </p:sp>
      <p:sp>
        <p:nvSpPr>
          <p:cNvPr id="28676" name="Rectangle 3"/>
          <p:cNvSpPr>
            <a:spLocks noGrp="1" noChangeArrowheads="1"/>
          </p:cNvSpPr>
          <p:nvPr>
            <p:ph type="body" sz="half" idx="1"/>
          </p:nvPr>
        </p:nvSpPr>
        <p:spPr>
          <a:xfrm>
            <a:off x="755650" y="1700213"/>
            <a:ext cx="3886200" cy="4133850"/>
          </a:xfrm>
        </p:spPr>
        <p:txBody>
          <a:bodyPr/>
          <a:lstStyle/>
          <a:p>
            <a:pPr eaLnBrk="1" hangingPunct="1">
              <a:lnSpc>
                <a:spcPct val="90000"/>
              </a:lnSpc>
            </a:pPr>
            <a:r>
              <a:rPr lang="en-GB" sz="2000" smtClean="0"/>
              <a:t>The only existing university until the late 40’s showed a typical “teaching only” framework, with very limited research activities. “Doctorates” remained for denominating graduation diplomas, NOT for third cycle education. Other then founded universities followed the same style, in general.</a:t>
            </a:r>
          </a:p>
          <a:p>
            <a:pPr eaLnBrk="1" hangingPunct="1">
              <a:lnSpc>
                <a:spcPct val="90000"/>
              </a:lnSpc>
            </a:pPr>
            <a:r>
              <a:rPr lang="en-GB" sz="2000" smtClean="0"/>
              <a:t>9.3 % of students were in basic sciences and technology in 1959.</a:t>
            </a:r>
          </a:p>
        </p:txBody>
      </p:sp>
      <p:pic>
        <p:nvPicPr>
          <p:cNvPr id="28677" name="Picture 6" descr="callESANLAZARO0709Rm"/>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719388"/>
            <a:ext cx="3886200" cy="2181225"/>
          </a:xfr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8A13A18-3D2B-4B38-A33B-CE600D061669}" type="slidenum">
              <a:rPr lang="en-GB">
                <a:solidFill>
                  <a:srgbClr val="000000"/>
                </a:solidFill>
                <a:latin typeface="Arial Black" pitchFamily="34" charset="0"/>
              </a:rPr>
              <a:pPr eaLnBrk="1" hangingPunct="1"/>
              <a:t>28</a:t>
            </a:fld>
            <a:endParaRPr lang="en-GB">
              <a:solidFill>
                <a:srgbClr val="000000"/>
              </a:solidFill>
              <a:latin typeface="Arial Black" pitchFamily="34" charset="0"/>
            </a:endParaRPr>
          </a:p>
        </p:txBody>
      </p:sp>
      <p:sp>
        <p:nvSpPr>
          <p:cNvPr id="266242" name="Rectangle 2"/>
          <p:cNvSpPr>
            <a:spLocks noGrp="1" noChangeArrowheads="1"/>
          </p:cNvSpPr>
          <p:nvPr>
            <p:ph type="title"/>
          </p:nvPr>
        </p:nvSpPr>
        <p:spPr/>
        <p:txBody>
          <a:bodyPr/>
          <a:lstStyle/>
          <a:p>
            <a:pPr eaLnBrk="1" hangingPunct="1">
              <a:defRPr/>
            </a:pPr>
            <a:r>
              <a:rPr lang="en-GB" sz="2500" dirty="0" smtClean="0"/>
              <a:t>Historical scenario</a:t>
            </a:r>
            <a:r>
              <a:rPr lang="en-GB" sz="2100" dirty="0" smtClean="0"/>
              <a:t/>
            </a:r>
            <a:br>
              <a:rPr lang="en-GB" sz="2100" dirty="0" smtClean="0"/>
            </a:br>
            <a:r>
              <a:rPr lang="en-GB" dirty="0" smtClean="0">
                <a:effectLst>
                  <a:outerShdw blurRad="38100" dist="38100" dir="2700000" algn="tl">
                    <a:srgbClr val="C0C0C0"/>
                  </a:outerShdw>
                </a:effectLst>
              </a:rPr>
              <a:t>Facts of “republican” Cuba</a:t>
            </a:r>
          </a:p>
        </p:txBody>
      </p:sp>
      <p:sp>
        <p:nvSpPr>
          <p:cNvPr id="28676" name="Rectangle 3"/>
          <p:cNvSpPr>
            <a:spLocks noGrp="1" noChangeArrowheads="1"/>
          </p:cNvSpPr>
          <p:nvPr>
            <p:ph type="body" sz="half" idx="1"/>
          </p:nvPr>
        </p:nvSpPr>
        <p:spPr>
          <a:xfrm>
            <a:off x="755650" y="1700212"/>
            <a:ext cx="3886200" cy="4465091"/>
          </a:xfrm>
        </p:spPr>
        <p:txBody>
          <a:bodyPr/>
          <a:lstStyle/>
          <a:p>
            <a:r>
              <a:rPr lang="en-US" sz="1600" dirty="0"/>
              <a:t>“In common with many other Latin American universities, its courses tend to be heavily theoretical and decidedly deficient in laboratory work and applied science. Its technical graduates cite actual cases to show that a decade ago it was possible for a student to get a doctorate degree in physical science without even once using an analytical balance. In recent years the laboratory work has improved somewhat. but almost all earnest Cuban students of industrial technology-except those who wish to be routine sugar-mill control chemists-still find it necessary to go abroad for their specialized university education</a:t>
            </a:r>
            <a:r>
              <a:rPr lang="en-US" sz="1600" dirty="0" smtClean="0"/>
              <a:t>.”</a:t>
            </a:r>
            <a:endParaRPr lang="es-ES" sz="1600" dirty="0"/>
          </a:p>
        </p:txBody>
      </p:sp>
      <p:pic>
        <p:nvPicPr>
          <p:cNvPr id="3" name="2 Marcador de contenido"/>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4644008" y="1700808"/>
            <a:ext cx="3886200" cy="2822673"/>
          </a:xfrm>
        </p:spPr>
      </p:pic>
      <p:sp>
        <p:nvSpPr>
          <p:cNvPr id="4" name="3 CuadroTexto"/>
          <p:cNvSpPr txBox="1"/>
          <p:nvPr/>
        </p:nvSpPr>
        <p:spPr>
          <a:xfrm>
            <a:off x="4860032" y="4941168"/>
            <a:ext cx="3600400" cy="1200329"/>
          </a:xfrm>
          <a:prstGeom prst="rect">
            <a:avLst/>
          </a:prstGeom>
          <a:noFill/>
        </p:spPr>
        <p:txBody>
          <a:bodyPr wrap="square" rtlCol="0">
            <a:spAutoFit/>
          </a:bodyPr>
          <a:lstStyle/>
          <a:p>
            <a:pPr lvl="0">
              <a:lnSpc>
                <a:spcPct val="90000"/>
              </a:lnSpc>
              <a:spcBef>
                <a:spcPct val="20000"/>
              </a:spcBef>
              <a:buClr>
                <a:srgbClr val="996666"/>
              </a:buClr>
              <a:buSzPct val="80000"/>
            </a:pPr>
            <a:r>
              <a:rPr lang="en-US" sz="1000" kern="0" dirty="0" err="1">
                <a:solidFill>
                  <a:srgbClr val="000000"/>
                </a:solidFill>
                <a:latin typeface="Arial"/>
              </a:rPr>
              <a:t>Truslow</a:t>
            </a:r>
            <a:r>
              <a:rPr lang="en-US" sz="1000" kern="0" dirty="0">
                <a:solidFill>
                  <a:srgbClr val="000000"/>
                </a:solidFill>
                <a:latin typeface="Arial"/>
              </a:rPr>
              <a:t>, F. A.; Armstrong, W. J.; Benton, H. A.; </a:t>
            </a:r>
            <a:r>
              <a:rPr lang="en-US" sz="1000" kern="0" dirty="0" err="1">
                <a:solidFill>
                  <a:srgbClr val="000000"/>
                </a:solidFill>
                <a:latin typeface="Arial"/>
              </a:rPr>
              <a:t>Lorenzana</a:t>
            </a:r>
            <a:r>
              <a:rPr lang="en-US" sz="1000" kern="0" dirty="0">
                <a:solidFill>
                  <a:srgbClr val="000000"/>
                </a:solidFill>
                <a:latin typeface="Arial"/>
              </a:rPr>
              <a:t>, J. C.; </a:t>
            </a:r>
            <a:r>
              <a:rPr lang="en-US" sz="1000" kern="0" dirty="0" err="1">
                <a:solidFill>
                  <a:srgbClr val="000000"/>
                </a:solidFill>
                <a:latin typeface="Arial"/>
              </a:rPr>
              <a:t>Funkhouser</a:t>
            </a:r>
            <a:r>
              <a:rPr lang="en-US" sz="1000" kern="0" dirty="0">
                <a:solidFill>
                  <a:srgbClr val="000000"/>
                </a:solidFill>
                <a:latin typeface="Arial"/>
              </a:rPr>
              <a:t>, R. L.; </a:t>
            </a:r>
            <a:r>
              <a:rPr lang="en-US" sz="1000" kern="0" dirty="0" err="1">
                <a:solidFill>
                  <a:srgbClr val="000000"/>
                </a:solidFill>
                <a:latin typeface="Arial"/>
              </a:rPr>
              <a:t>Glaessner</a:t>
            </a:r>
            <a:r>
              <a:rPr lang="en-US" sz="1000" kern="0" dirty="0">
                <a:solidFill>
                  <a:srgbClr val="000000"/>
                </a:solidFill>
                <a:latin typeface="Arial"/>
              </a:rPr>
              <a:t>, P. J. W.; Godwin, F. W.; Lees, M. B.; Mather, W. B.; </a:t>
            </a:r>
            <a:r>
              <a:rPr lang="en-US" sz="1000" kern="0" dirty="0" err="1">
                <a:solidFill>
                  <a:srgbClr val="000000"/>
                </a:solidFill>
                <a:latin typeface="Arial"/>
              </a:rPr>
              <a:t>Pajunen</a:t>
            </a:r>
            <a:r>
              <a:rPr lang="en-US" sz="1000" kern="0" dirty="0">
                <a:solidFill>
                  <a:srgbClr val="000000"/>
                </a:solidFill>
                <a:latin typeface="Arial"/>
              </a:rPr>
              <a:t>, P.; Russell, E. W.; Shrewsbury, C. L.; Staley, E.; </a:t>
            </a:r>
            <a:r>
              <a:rPr lang="en-US" sz="1000" kern="0" dirty="0" err="1">
                <a:solidFill>
                  <a:srgbClr val="000000"/>
                </a:solidFill>
                <a:latin typeface="Arial"/>
              </a:rPr>
              <a:t>Swerling</a:t>
            </a:r>
            <a:r>
              <a:rPr lang="en-US" sz="1000" kern="0" dirty="0">
                <a:solidFill>
                  <a:srgbClr val="000000"/>
                </a:solidFill>
                <a:latin typeface="Arial"/>
              </a:rPr>
              <a:t>, B. C.; </a:t>
            </a:r>
            <a:r>
              <a:rPr lang="en-US" sz="1000" kern="0" dirty="0" err="1">
                <a:solidFill>
                  <a:srgbClr val="000000"/>
                </a:solidFill>
                <a:latin typeface="Arial"/>
              </a:rPr>
              <a:t>Wijdenes</a:t>
            </a:r>
            <a:r>
              <a:rPr lang="en-US" sz="1000" kern="0" dirty="0">
                <a:solidFill>
                  <a:srgbClr val="000000"/>
                </a:solidFill>
                <a:latin typeface="Arial"/>
              </a:rPr>
              <a:t>, S. H. J.; Williams, C.; Wood, N. H. </a:t>
            </a:r>
            <a:r>
              <a:rPr lang="en-US" sz="1000" i="1" kern="0" dirty="0">
                <a:solidFill>
                  <a:srgbClr val="000000"/>
                </a:solidFill>
                <a:latin typeface="Arial"/>
              </a:rPr>
              <a:t>Report on CUBA. Findings and Recommendations</a:t>
            </a:r>
            <a:r>
              <a:rPr lang="en-US" sz="1000" kern="0" dirty="0">
                <a:solidFill>
                  <a:srgbClr val="000000"/>
                </a:solidFill>
                <a:latin typeface="Arial"/>
              </a:rPr>
              <a:t>; INTERNATIONAL BANK FOR RECONSTRUCTION AND DEVELOPMENT: Washington, D.C., 1951.</a:t>
            </a:r>
            <a:endParaRPr lang="en-GB" sz="1000" kern="0" dirty="0">
              <a:solidFill>
                <a:srgbClr val="000000"/>
              </a:solidFill>
              <a:latin typeface="Arial"/>
            </a:endParaRPr>
          </a:p>
        </p:txBody>
      </p:sp>
    </p:spTree>
    <p:extLst>
      <p:ext uri="{BB962C8B-B14F-4D97-AF65-F5344CB8AC3E}">
        <p14:creationId xmlns:p14="http://schemas.microsoft.com/office/powerpoint/2010/main" val="274229275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7A322D1-30F4-4C4D-919D-B21C5E6BC2E5}" type="slidenum">
              <a:rPr lang="en-GB">
                <a:latin typeface="Arial Black" pitchFamily="34" charset="0"/>
              </a:rPr>
              <a:pPr eaLnBrk="1" hangingPunct="1"/>
              <a:t>29</a:t>
            </a:fld>
            <a:endParaRPr lang="en-GB">
              <a:latin typeface="Arial Black" pitchFamily="34" charset="0"/>
            </a:endParaRPr>
          </a:p>
        </p:txBody>
      </p:sp>
      <p:sp>
        <p:nvSpPr>
          <p:cNvPr id="153602" name="Rectangle 2"/>
          <p:cNvSpPr>
            <a:spLocks noGrp="1" noChangeArrowheads="1"/>
          </p:cNvSpPr>
          <p:nvPr>
            <p:ph type="title"/>
          </p:nvPr>
        </p:nvSpPr>
        <p:spPr/>
        <p:txBody>
          <a:bodyPr/>
          <a:lstStyle/>
          <a:p>
            <a:pPr eaLnBrk="1" hangingPunct="1">
              <a:defRPr/>
            </a:pPr>
            <a:r>
              <a:rPr lang="en-GB" sz="2500" smtClean="0"/>
              <a:t>Historical scenario</a:t>
            </a:r>
            <a:r>
              <a:rPr lang="en-GB" sz="2100" smtClean="0"/>
              <a:t/>
            </a:r>
            <a:br>
              <a:rPr lang="en-GB" sz="2100" smtClean="0"/>
            </a:br>
            <a:r>
              <a:rPr lang="en-GB" smtClean="0">
                <a:effectLst>
                  <a:outerShdw blurRad="38100" dist="38100" dir="2700000" algn="tl">
                    <a:srgbClr val="C0C0C0"/>
                  </a:outerShdw>
                </a:effectLst>
              </a:rPr>
              <a:t>Facts of “republican” Cuba</a:t>
            </a:r>
          </a:p>
        </p:txBody>
      </p:sp>
      <p:sp>
        <p:nvSpPr>
          <p:cNvPr id="153603" name="Rectangle 3"/>
          <p:cNvSpPr>
            <a:spLocks noGrp="1" noChangeArrowheads="1"/>
          </p:cNvSpPr>
          <p:nvPr>
            <p:ph type="body" sz="half" idx="1"/>
          </p:nvPr>
        </p:nvSpPr>
        <p:spPr/>
        <p:txBody>
          <a:bodyPr/>
          <a:lstStyle/>
          <a:p>
            <a:pPr eaLnBrk="1" hangingPunct="1">
              <a:lnSpc>
                <a:spcPct val="90000"/>
              </a:lnSpc>
              <a:defRPr/>
            </a:pPr>
            <a:r>
              <a:rPr lang="en-GB" sz="2000" smtClean="0"/>
              <a:t>There was neither public nor private national system for supporting science.</a:t>
            </a:r>
          </a:p>
          <a:p>
            <a:pPr eaLnBrk="1" hangingPunct="1">
              <a:lnSpc>
                <a:spcPct val="90000"/>
              </a:lnSpc>
              <a:defRPr/>
            </a:pPr>
            <a:r>
              <a:rPr lang="en-US" sz="2000" smtClean="0"/>
              <a:t>For example: the “</a:t>
            </a:r>
            <a:r>
              <a:rPr lang="en-US" sz="2000" i="1" smtClean="0">
                <a:solidFill>
                  <a:srgbClr val="0000FF"/>
                </a:solidFill>
                <a:effectLst>
                  <a:outerShdw blurRad="38100" dist="38100" dir="2700000" algn="tl">
                    <a:srgbClr val="C0C0C0"/>
                  </a:outerShdw>
                </a:effectLst>
                <a:latin typeface="Arial Rounded MT Bold" pitchFamily="34" charset="0"/>
              </a:rPr>
              <a:t>Academia de Ciencias Médicas, Físicas y Naturales de La Habana</a:t>
            </a:r>
            <a:r>
              <a:rPr lang="en-US" sz="2000" smtClean="0"/>
              <a:t>” was budgeted by the </a:t>
            </a:r>
            <a:r>
              <a:rPr lang="en-US" sz="2000" smtClean="0">
                <a:solidFill>
                  <a:srgbClr val="FF0000"/>
                </a:solidFill>
              </a:rPr>
              <a:t>Ministry of Justice</a:t>
            </a:r>
            <a:r>
              <a:rPr lang="en-US" sz="2000" smtClean="0"/>
              <a:t>, the “</a:t>
            </a:r>
            <a:r>
              <a:rPr lang="en-US" sz="2000" smtClean="0">
                <a:solidFill>
                  <a:srgbClr val="0000FF"/>
                </a:solidFill>
                <a:effectLst>
                  <a:outerShdw blurRad="38100" dist="38100" dir="2700000" algn="tl">
                    <a:srgbClr val="C0C0C0"/>
                  </a:outerShdw>
                </a:effectLst>
                <a:latin typeface="Arial Rounded MT Bold" pitchFamily="34" charset="0"/>
              </a:rPr>
              <a:t>Sociedad Geográfica de Cuba</a:t>
            </a:r>
            <a:r>
              <a:rPr lang="en-US" sz="2000" smtClean="0"/>
              <a:t>” by the </a:t>
            </a:r>
            <a:r>
              <a:rPr lang="en-US" sz="2000" smtClean="0">
                <a:solidFill>
                  <a:srgbClr val="FF0000"/>
                </a:solidFill>
              </a:rPr>
              <a:t>Ministry of State</a:t>
            </a:r>
            <a:r>
              <a:rPr lang="en-US" sz="2000" smtClean="0"/>
              <a:t> (foreign affairs) and the “</a:t>
            </a:r>
            <a:r>
              <a:rPr lang="en-US" sz="2000" i="1" smtClean="0">
                <a:solidFill>
                  <a:srgbClr val="0000FF"/>
                </a:solidFill>
                <a:effectLst>
                  <a:outerShdw blurRad="38100" dist="38100" dir="2700000" algn="tl">
                    <a:srgbClr val="C0C0C0"/>
                  </a:outerShdw>
                </a:effectLst>
                <a:latin typeface="Arial Rounded MT Bold" pitchFamily="34" charset="0"/>
              </a:rPr>
              <a:t>Observatorio Nacional</a:t>
            </a:r>
            <a:r>
              <a:rPr lang="en-US" sz="2000" smtClean="0"/>
              <a:t>” (meteorology agency) by the </a:t>
            </a:r>
            <a:r>
              <a:rPr lang="en-US" sz="2000" smtClean="0">
                <a:solidFill>
                  <a:srgbClr val="FF0000"/>
                </a:solidFill>
              </a:rPr>
              <a:t>Cuban Navy</a:t>
            </a:r>
            <a:r>
              <a:rPr lang="en-US" sz="2000" smtClean="0"/>
              <a:t>. </a:t>
            </a:r>
            <a:endParaRPr lang="en-GB" sz="2000" smtClean="0"/>
          </a:p>
        </p:txBody>
      </p:sp>
      <p:pic>
        <p:nvPicPr>
          <p:cNvPr id="29701" name="Picture 5" descr="observatorio"/>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244725"/>
            <a:ext cx="3886200" cy="3128963"/>
          </a:xfr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55AE8EA-34F4-4773-A5E0-0516B475F27B}" type="slidenum">
              <a:rPr lang="en-GB">
                <a:latin typeface="Arial Black" pitchFamily="34" charset="0"/>
              </a:rPr>
              <a:pPr eaLnBrk="1" hangingPunct="1"/>
              <a:t>3</a:t>
            </a:fld>
            <a:endParaRPr lang="en-GB">
              <a:latin typeface="Arial Black" pitchFamily="34" charset="0"/>
            </a:endParaRPr>
          </a:p>
        </p:txBody>
      </p:sp>
      <p:sp>
        <p:nvSpPr>
          <p:cNvPr id="118786" name="Rectangle 2"/>
          <p:cNvSpPr>
            <a:spLocks noGrp="1" noChangeArrowheads="1"/>
          </p:cNvSpPr>
          <p:nvPr>
            <p:ph type="title"/>
          </p:nvPr>
        </p:nvSpPr>
        <p:spPr/>
        <p:txBody>
          <a:bodyPr/>
          <a:lstStyle/>
          <a:p>
            <a:pPr eaLnBrk="1" hangingPunct="1">
              <a:defRPr/>
            </a:pPr>
            <a:r>
              <a:rPr lang="en-GB" sz="3600" smtClean="0">
                <a:effectLst>
                  <a:outerShdw blurRad="38100" dist="38100" dir="2700000" algn="tl">
                    <a:srgbClr val="C0C0C0"/>
                  </a:outerShdw>
                </a:effectLst>
              </a:rPr>
              <a:t>Are poor countries condemned?</a:t>
            </a:r>
          </a:p>
        </p:txBody>
      </p:sp>
      <p:sp>
        <p:nvSpPr>
          <p:cNvPr id="7172" name="Rectangle 3"/>
          <p:cNvSpPr>
            <a:spLocks noGrp="1" noChangeArrowheads="1"/>
          </p:cNvSpPr>
          <p:nvPr>
            <p:ph type="body" sz="half" idx="1"/>
          </p:nvPr>
        </p:nvSpPr>
        <p:spPr>
          <a:xfrm>
            <a:off x="611188" y="1341438"/>
            <a:ext cx="3886200" cy="4679950"/>
          </a:xfrm>
        </p:spPr>
        <p:txBody>
          <a:bodyPr/>
          <a:lstStyle/>
          <a:p>
            <a:pPr eaLnBrk="1" hangingPunct="1">
              <a:lnSpc>
                <a:spcPct val="90000"/>
              </a:lnSpc>
            </a:pPr>
            <a:r>
              <a:rPr lang="en-GB" sz="2400" dirty="0" smtClean="0"/>
              <a:t>Economic differences among different human societies mean that certain communities appear to be condemned to remain behind others in progress, and these differences are frequently increasing in time, in place to be reduced.</a:t>
            </a:r>
          </a:p>
          <a:p>
            <a:pPr eaLnBrk="1" hangingPunct="1">
              <a:lnSpc>
                <a:spcPct val="90000"/>
              </a:lnSpc>
            </a:pPr>
            <a:r>
              <a:rPr lang="en-GB" sz="2400" dirty="0" smtClean="0">
                <a:solidFill>
                  <a:srgbClr val="FF0000"/>
                </a:solidFill>
                <a:latin typeface="Arial Rounded MT Bold" pitchFamily="34" charset="0"/>
              </a:rPr>
              <a:t>This must not be a fatal fate</a:t>
            </a:r>
            <a:r>
              <a:rPr lang="en-GB" sz="2400" dirty="0" smtClean="0"/>
              <a:t>. </a:t>
            </a:r>
          </a:p>
        </p:txBody>
      </p:sp>
      <p:pic>
        <p:nvPicPr>
          <p:cNvPr id="7173" name="Picture 5" descr="2001-Unsworth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84663" y="2708275"/>
            <a:ext cx="4249737" cy="1931988"/>
          </a:xfr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337A0E4-2F11-49C5-A772-ECCBBF90D8BC}" type="slidenum">
              <a:rPr lang="en-GB">
                <a:latin typeface="Arial Black" pitchFamily="34" charset="0"/>
              </a:rPr>
              <a:pPr eaLnBrk="1" hangingPunct="1"/>
              <a:t>30</a:t>
            </a:fld>
            <a:endParaRPr lang="en-GB">
              <a:latin typeface="Arial Black" pitchFamily="34" charset="0"/>
            </a:endParaRPr>
          </a:p>
        </p:txBody>
      </p:sp>
      <p:sp>
        <p:nvSpPr>
          <p:cNvPr id="58370" name="Rectangle 2"/>
          <p:cNvSpPr>
            <a:spLocks noGrp="1" noChangeArrowheads="1"/>
          </p:cNvSpPr>
          <p:nvPr>
            <p:ph type="title"/>
          </p:nvPr>
        </p:nvSpPr>
        <p:spPr/>
        <p:txBody>
          <a:bodyPr/>
          <a:lstStyle/>
          <a:p>
            <a:pPr eaLnBrk="1" hangingPunct="1">
              <a:defRPr/>
            </a:pPr>
            <a:r>
              <a:rPr lang="en-GB" sz="2500" smtClean="0"/>
              <a:t>Historical scenario</a:t>
            </a:r>
            <a:r>
              <a:rPr lang="en-GB" sz="3800" smtClean="0"/>
              <a:t/>
            </a:r>
            <a:br>
              <a:rPr lang="en-GB" sz="3800" smtClean="0"/>
            </a:br>
            <a:r>
              <a:rPr lang="en-GB" b="1" smtClean="0">
                <a:solidFill>
                  <a:srgbClr val="000066"/>
                </a:solidFill>
                <a:effectLst>
                  <a:outerShdw blurRad="38100" dist="38100" dir="2700000" algn="tl">
                    <a:srgbClr val="C0C0C0"/>
                  </a:outerShdw>
                </a:effectLst>
              </a:rPr>
              <a:t>A necessary turning point</a:t>
            </a:r>
          </a:p>
        </p:txBody>
      </p:sp>
      <p:sp>
        <p:nvSpPr>
          <p:cNvPr id="30724" name="Rectangle 3"/>
          <p:cNvSpPr>
            <a:spLocks noGrp="1" noChangeArrowheads="1"/>
          </p:cNvSpPr>
          <p:nvPr>
            <p:ph type="body" sz="half" idx="1"/>
          </p:nvPr>
        </p:nvSpPr>
        <p:spPr/>
        <p:txBody>
          <a:bodyPr/>
          <a:lstStyle/>
          <a:p>
            <a:pPr eaLnBrk="1" hangingPunct="1">
              <a:lnSpc>
                <a:spcPct val="80000"/>
              </a:lnSpc>
            </a:pPr>
            <a:r>
              <a:rPr lang="en-GB" sz="2000" smtClean="0"/>
              <a:t>While during the first two thirds of 19</a:t>
            </a:r>
            <a:r>
              <a:rPr lang="en-GB" sz="2000" baseline="30000" smtClean="0"/>
              <a:t>th</a:t>
            </a:r>
            <a:r>
              <a:rPr lang="en-GB" sz="2000" smtClean="0"/>
              <a:t> century the presence of science in the Cuban society was comparable to that in some European countries, the deceleration during the first half of 20</a:t>
            </a:r>
            <a:r>
              <a:rPr lang="en-GB" sz="2000" baseline="30000" smtClean="0"/>
              <a:t>th</a:t>
            </a:r>
            <a:r>
              <a:rPr lang="en-GB" sz="2000" smtClean="0"/>
              <a:t> century left the country far behind from averages in European and North American societies.</a:t>
            </a:r>
          </a:p>
          <a:p>
            <a:pPr eaLnBrk="1" hangingPunct="1">
              <a:lnSpc>
                <a:spcPct val="80000"/>
              </a:lnSpc>
            </a:pPr>
            <a:r>
              <a:rPr lang="en-GB" sz="2000" smtClean="0"/>
              <a:t>The Cuban society suffered a process of degradation with respect to the prestige of knowledge since the establishing of the republic until de end of the 50’s.</a:t>
            </a:r>
          </a:p>
        </p:txBody>
      </p:sp>
      <p:pic>
        <p:nvPicPr>
          <p:cNvPr id="30725" name="Picture 5" descr="liga_Beisbol-194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14925" y="1916113"/>
            <a:ext cx="2738438" cy="4105275"/>
          </a:xfr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5597F1D-EB65-416C-9211-5223E1C15B4E}" type="slidenum">
              <a:rPr lang="en-GB">
                <a:latin typeface="Arial Black" pitchFamily="34" charset="0"/>
              </a:rPr>
              <a:pPr eaLnBrk="1" hangingPunct="1"/>
              <a:t>31</a:t>
            </a:fld>
            <a:endParaRPr lang="en-GB">
              <a:latin typeface="Arial Black" pitchFamily="34" charset="0"/>
            </a:endParaRPr>
          </a:p>
        </p:txBody>
      </p:sp>
      <p:sp>
        <p:nvSpPr>
          <p:cNvPr id="268290" name="Rectangle 2"/>
          <p:cNvSpPr>
            <a:spLocks noGrp="1" noChangeArrowheads="1"/>
          </p:cNvSpPr>
          <p:nvPr>
            <p:ph type="title"/>
          </p:nvPr>
        </p:nvSpPr>
        <p:spPr/>
        <p:txBody>
          <a:bodyPr/>
          <a:lstStyle/>
          <a:p>
            <a:pPr eaLnBrk="1" hangingPunct="1">
              <a:defRPr/>
            </a:pPr>
            <a:r>
              <a:rPr lang="en-GB" sz="3800" smtClean="0">
                <a:effectLst>
                  <a:outerShdw blurRad="38100" dist="38100" dir="2700000" algn="tl">
                    <a:srgbClr val="C0C0C0"/>
                  </a:outerShdw>
                </a:effectLst>
              </a:rPr>
              <a:t>Ideas and facts of a young Revolution</a:t>
            </a:r>
          </a:p>
        </p:txBody>
      </p:sp>
      <p:sp>
        <p:nvSpPr>
          <p:cNvPr id="31748" name="Rectangle 3"/>
          <p:cNvSpPr>
            <a:spLocks noGrp="1" noChangeArrowheads="1"/>
          </p:cNvSpPr>
          <p:nvPr>
            <p:ph type="body" sz="half" idx="1"/>
          </p:nvPr>
        </p:nvSpPr>
        <p:spPr>
          <a:xfrm>
            <a:off x="611188" y="1916113"/>
            <a:ext cx="3886200" cy="3844925"/>
          </a:xfrm>
        </p:spPr>
        <p:txBody>
          <a:bodyPr/>
          <a:lstStyle/>
          <a:p>
            <a:pPr eaLnBrk="1" hangingPunct="1"/>
            <a:r>
              <a:rPr lang="en-GB" sz="2400" smtClean="0"/>
              <a:t>In contrast to mentioned degradation factors, during the first part of 20</a:t>
            </a:r>
            <a:r>
              <a:rPr lang="en-GB" sz="2400" baseline="30000" smtClean="0"/>
              <a:t>th</a:t>
            </a:r>
            <a:r>
              <a:rPr lang="en-GB" sz="2400" smtClean="0"/>
              <a:t> century, Cuban educational system included much ideas of José Martí (1863 – 1895), who was a very advanced intellectual, journalist and politician.</a:t>
            </a:r>
            <a:endParaRPr lang="en-GB" sz="2400" smtClean="0">
              <a:solidFill>
                <a:srgbClr val="000099"/>
              </a:solidFill>
            </a:endParaRPr>
          </a:p>
        </p:txBody>
      </p:sp>
      <p:pic>
        <p:nvPicPr>
          <p:cNvPr id="31749" name="Picture 7" descr="Marti_de_EduardoAvela196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6313" y="1600200"/>
            <a:ext cx="3609975" cy="4419600"/>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223EE00-0219-4750-AF59-C552174BB0C7}" type="slidenum">
              <a:rPr lang="en-GB">
                <a:latin typeface="Arial Black" pitchFamily="34" charset="0"/>
              </a:rPr>
              <a:pPr eaLnBrk="1" hangingPunct="1"/>
              <a:t>32</a:t>
            </a:fld>
            <a:endParaRPr lang="en-GB">
              <a:latin typeface="Arial Black" pitchFamily="34" charset="0"/>
            </a:endParaRPr>
          </a:p>
        </p:txBody>
      </p:sp>
      <p:sp>
        <p:nvSpPr>
          <p:cNvPr id="65538" name="Rectangle 2"/>
          <p:cNvSpPr>
            <a:spLocks noGrp="1" noChangeArrowheads="1"/>
          </p:cNvSpPr>
          <p:nvPr>
            <p:ph type="title"/>
          </p:nvPr>
        </p:nvSpPr>
        <p:spPr/>
        <p:txBody>
          <a:bodyPr/>
          <a:lstStyle/>
          <a:p>
            <a:pPr eaLnBrk="1" hangingPunct="1">
              <a:defRPr/>
            </a:pPr>
            <a:r>
              <a:rPr lang="en-GB" sz="3800" smtClean="0">
                <a:effectLst>
                  <a:outerShdw blurRad="38100" dist="38100" dir="2700000" algn="tl">
                    <a:srgbClr val="C0C0C0"/>
                  </a:outerShdw>
                </a:effectLst>
              </a:rPr>
              <a:t>Ideas and facts of a young Revolution</a:t>
            </a:r>
          </a:p>
        </p:txBody>
      </p:sp>
      <p:sp>
        <p:nvSpPr>
          <p:cNvPr id="32772" name="Rectangle 3"/>
          <p:cNvSpPr>
            <a:spLocks noGrp="1" noChangeArrowheads="1"/>
          </p:cNvSpPr>
          <p:nvPr>
            <p:ph type="body" sz="half" idx="1"/>
          </p:nvPr>
        </p:nvSpPr>
        <p:spPr/>
        <p:txBody>
          <a:bodyPr/>
          <a:lstStyle/>
          <a:p>
            <a:pPr eaLnBrk="1" hangingPunct="1">
              <a:lnSpc>
                <a:spcPct val="90000"/>
              </a:lnSpc>
            </a:pPr>
            <a:r>
              <a:rPr lang="en-GB" sz="2800" smtClean="0"/>
              <a:t>In January 15, 1960, Fidel Castro stated in a speech because the 20</a:t>
            </a:r>
            <a:r>
              <a:rPr lang="en-GB" sz="2800" baseline="30000" smtClean="0"/>
              <a:t>th</a:t>
            </a:r>
            <a:r>
              <a:rPr lang="en-GB" sz="2800" smtClean="0"/>
              <a:t> Anniversary of the Cuban Speleological Society that </a:t>
            </a:r>
            <a:r>
              <a:rPr lang="en-GB" sz="2800" smtClean="0">
                <a:solidFill>
                  <a:srgbClr val="000099"/>
                </a:solidFill>
              </a:rPr>
              <a:t>“</a:t>
            </a:r>
            <a:r>
              <a:rPr lang="en-GB" sz="2800" i="1" smtClean="0">
                <a:solidFill>
                  <a:srgbClr val="000099"/>
                </a:solidFill>
              </a:rPr>
              <a:t>The future of our country must be a future of science men, of thinking men…</a:t>
            </a:r>
            <a:r>
              <a:rPr lang="en-GB" sz="2800" smtClean="0">
                <a:solidFill>
                  <a:srgbClr val="000099"/>
                </a:solidFill>
              </a:rPr>
              <a:t>”</a:t>
            </a:r>
          </a:p>
        </p:txBody>
      </p:sp>
      <p:sp>
        <p:nvSpPr>
          <p:cNvPr id="32773" name="Text Box 4"/>
          <p:cNvSpPr txBox="1">
            <a:spLocks noChangeArrowheads="1"/>
          </p:cNvSpPr>
          <p:nvPr/>
        </p:nvSpPr>
        <p:spPr bwMode="auto">
          <a:xfrm>
            <a:off x="467544" y="6240056"/>
            <a:ext cx="82089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r>
              <a:rPr lang="es-ES" sz="1100" dirty="0" smtClean="0"/>
              <a:t>Castro</a:t>
            </a:r>
            <a:r>
              <a:rPr lang="es-ES" sz="1100" dirty="0"/>
              <a:t>, F. Discurso pronunciado por el Comandante Fidel Castro Ruz, Primer Ministro del Gobierno Revolucionario, en el acto celebrado por la Sociedad Espeleológica de Cuba, en la Academia de Ciencias, el 15 de enero de 1960. http://www.cuba.cu/gobierno/discursos/1960/esp/f150160e.html (</a:t>
            </a:r>
            <a:r>
              <a:rPr lang="es-ES" sz="1100" dirty="0" err="1"/>
              <a:t>accessed</a:t>
            </a:r>
            <a:r>
              <a:rPr lang="es-ES" sz="1100" dirty="0"/>
              <a:t> 14/08/2011).</a:t>
            </a:r>
          </a:p>
        </p:txBody>
      </p:sp>
      <p:pic>
        <p:nvPicPr>
          <p:cNvPr id="32774" name="Picture 6" descr="250px-Fidel-1960"/>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03800" y="2559050"/>
            <a:ext cx="3175000" cy="2501900"/>
          </a:xfr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6266907-917C-45BD-8A54-30AF2F87BF27}" type="slidenum">
              <a:rPr lang="en-GB">
                <a:latin typeface="Arial Black" pitchFamily="34" charset="0"/>
              </a:rPr>
              <a:pPr eaLnBrk="1" hangingPunct="1"/>
              <a:t>33</a:t>
            </a:fld>
            <a:endParaRPr lang="en-GB">
              <a:latin typeface="Arial Black" pitchFamily="34" charset="0"/>
            </a:endParaRPr>
          </a:p>
        </p:txBody>
      </p:sp>
      <p:sp>
        <p:nvSpPr>
          <p:cNvPr id="67589" name="Rectangle 5"/>
          <p:cNvSpPr>
            <a:spLocks noGrp="1" noChangeArrowheads="1"/>
          </p:cNvSpPr>
          <p:nvPr>
            <p:ph type="title"/>
          </p:nvPr>
        </p:nvSpPr>
        <p:spPr/>
        <p:txBody>
          <a:bodyPr/>
          <a:lstStyle/>
          <a:p>
            <a:pPr eaLnBrk="1" hangingPunct="1">
              <a:defRPr/>
            </a:pPr>
            <a:r>
              <a:rPr lang="en-GB" sz="3800" smtClean="0">
                <a:effectLst>
                  <a:outerShdw blurRad="38100" dist="38100" dir="2700000" algn="tl">
                    <a:srgbClr val="C0C0C0"/>
                  </a:outerShdw>
                </a:effectLst>
              </a:rPr>
              <a:t>Ideas and facts of a young Revolution</a:t>
            </a:r>
          </a:p>
        </p:txBody>
      </p:sp>
      <p:sp>
        <p:nvSpPr>
          <p:cNvPr id="33796" name="Rectangle 3"/>
          <p:cNvSpPr>
            <a:spLocks noGrp="1" noChangeArrowheads="1"/>
          </p:cNvSpPr>
          <p:nvPr>
            <p:ph type="body" sz="half" idx="1"/>
          </p:nvPr>
        </p:nvSpPr>
        <p:spPr>
          <a:xfrm>
            <a:off x="684213" y="1628775"/>
            <a:ext cx="7343775" cy="2808288"/>
          </a:xfrm>
        </p:spPr>
        <p:txBody>
          <a:bodyPr/>
          <a:lstStyle/>
          <a:p>
            <a:pPr eaLnBrk="1" hangingPunct="1">
              <a:lnSpc>
                <a:spcPct val="90000"/>
              </a:lnSpc>
            </a:pPr>
            <a:r>
              <a:rPr lang="en-GB" sz="2800" smtClean="0"/>
              <a:t>During 1961, a huge “</a:t>
            </a:r>
            <a:r>
              <a:rPr lang="en-GB" sz="2800" i="1" smtClean="0"/>
              <a:t>Campaña de Alfabetización</a:t>
            </a:r>
            <a:r>
              <a:rPr lang="en-GB" sz="2800" smtClean="0"/>
              <a:t>”, mostly done by the Cuban youth contributed massively by teaching 700,000 illiterates, to increase the prestige of knowledge. It started a process of relevant educational change and improvements.</a:t>
            </a:r>
          </a:p>
          <a:p>
            <a:pPr eaLnBrk="1" hangingPunct="1">
              <a:lnSpc>
                <a:spcPct val="90000"/>
              </a:lnSpc>
            </a:pPr>
            <a:endParaRPr lang="en-GB" sz="2800" smtClean="0"/>
          </a:p>
        </p:txBody>
      </p:sp>
      <p:graphicFrame>
        <p:nvGraphicFramePr>
          <p:cNvPr id="67611" name="Group 27"/>
          <p:cNvGraphicFramePr>
            <a:graphicFrameLocks noGrp="1"/>
          </p:cNvGraphicFramePr>
          <p:nvPr>
            <p:ph sz="half" idx="2"/>
          </p:nvPr>
        </p:nvGraphicFramePr>
        <p:xfrm>
          <a:off x="611188" y="4508500"/>
          <a:ext cx="7778750" cy="1231900"/>
        </p:xfrm>
        <a:graphic>
          <a:graphicData uri="http://schemas.openxmlformats.org/drawingml/2006/table">
            <a:tbl>
              <a:tblPr/>
              <a:tblGrid>
                <a:gridCol w="2593975"/>
                <a:gridCol w="2590800"/>
                <a:gridCol w="2593975"/>
              </a:tblGrid>
              <a:tr h="61277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Year</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1958</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1961</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191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Illit. population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23.1 %</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800" b="0" i="0" u="none" strike="noStrike" cap="none" normalizeH="0" baseline="0" smtClean="0">
                          <a:ln>
                            <a:noFill/>
                          </a:ln>
                          <a:solidFill>
                            <a:schemeClr val="tx1"/>
                          </a:solidFill>
                          <a:effectLst/>
                          <a:latin typeface="Arial" charset="0"/>
                        </a:rPr>
                        <a:t>3.9 %</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4E339DF-BAB2-43AE-9DB8-BA4BE6EC1261}" type="slidenum">
              <a:rPr lang="en-GB">
                <a:latin typeface="Arial Black" pitchFamily="34" charset="0"/>
              </a:rPr>
              <a:pPr eaLnBrk="1" hangingPunct="1"/>
              <a:t>34</a:t>
            </a:fld>
            <a:endParaRPr lang="en-GB">
              <a:latin typeface="Arial Black" pitchFamily="34" charset="0"/>
            </a:endParaRPr>
          </a:p>
        </p:txBody>
      </p:sp>
      <p:sp>
        <p:nvSpPr>
          <p:cNvPr id="112643" name="Rectangle 3"/>
          <p:cNvSpPr>
            <a:spLocks noGrp="1" noChangeArrowheads="1"/>
          </p:cNvSpPr>
          <p:nvPr>
            <p:ph type="title"/>
          </p:nvPr>
        </p:nvSpPr>
        <p:spPr/>
        <p:txBody>
          <a:bodyPr/>
          <a:lstStyle/>
          <a:p>
            <a:pPr eaLnBrk="1" hangingPunct="1">
              <a:defRPr/>
            </a:pPr>
            <a:r>
              <a:rPr lang="en-GB" sz="3800" smtClean="0">
                <a:effectLst>
                  <a:outerShdw blurRad="38100" dist="38100" dir="2700000" algn="tl">
                    <a:srgbClr val="C0C0C0"/>
                  </a:outerShdw>
                </a:effectLst>
              </a:rPr>
              <a:t>Ideas and facts of a young Revolution</a:t>
            </a:r>
          </a:p>
        </p:txBody>
      </p:sp>
      <p:sp>
        <p:nvSpPr>
          <p:cNvPr id="112642" name="Rectangle 2"/>
          <p:cNvSpPr>
            <a:spLocks noGrp="1" noChangeArrowheads="1"/>
          </p:cNvSpPr>
          <p:nvPr>
            <p:ph type="body" sz="half" idx="1"/>
          </p:nvPr>
        </p:nvSpPr>
        <p:spPr>
          <a:xfrm>
            <a:off x="323850" y="1412875"/>
            <a:ext cx="5472113" cy="4968875"/>
          </a:xfrm>
        </p:spPr>
        <p:txBody>
          <a:bodyPr/>
          <a:lstStyle/>
          <a:p>
            <a:pPr eaLnBrk="1" hangingPunct="1">
              <a:lnSpc>
                <a:spcPct val="80000"/>
              </a:lnSpc>
              <a:buFont typeface="Wingdings" pitchFamily="2" charset="2"/>
              <a:buNone/>
              <a:defRPr/>
            </a:pPr>
            <a:r>
              <a:rPr lang="en-GB" sz="800" dirty="0" smtClean="0"/>
              <a:t>	</a:t>
            </a:r>
            <a:r>
              <a:rPr lang="en-GB" sz="1800" dirty="0" smtClean="0"/>
              <a:t>A </a:t>
            </a:r>
            <a:r>
              <a:rPr lang="en-GB" sz="1800" i="1" dirty="0" smtClean="0">
                <a:solidFill>
                  <a:srgbClr val="0000FF"/>
                </a:solidFill>
                <a:effectLst>
                  <a:outerShdw blurRad="38100" dist="38100" dir="2700000" algn="tl">
                    <a:srgbClr val="C0C0C0"/>
                  </a:outerShdw>
                </a:effectLst>
                <a:latin typeface="Arial Rounded MT Bold" pitchFamily="34" charset="0"/>
              </a:rPr>
              <a:t>Reform of Cuban Higher Education</a:t>
            </a:r>
            <a:r>
              <a:rPr lang="en-GB" sz="1800" dirty="0" smtClean="0"/>
              <a:t> established in 1962 as principles:</a:t>
            </a:r>
          </a:p>
          <a:p>
            <a:r>
              <a:rPr lang="en-GB" sz="1800" i="1" dirty="0" smtClean="0"/>
              <a:t>Performing scientific research activities, developing the ability of research in students and the collaboration with other science and economic organizations.</a:t>
            </a:r>
          </a:p>
          <a:p>
            <a:r>
              <a:rPr lang="en-GB" sz="1800" i="1" dirty="0" smtClean="0"/>
              <a:t>Creation of research oriented science careers.</a:t>
            </a:r>
          </a:p>
          <a:p>
            <a:pPr eaLnBrk="1" hangingPunct="1">
              <a:lnSpc>
                <a:spcPct val="110000"/>
              </a:lnSpc>
              <a:defRPr/>
            </a:pPr>
            <a:r>
              <a:rPr lang="en-GB" sz="1800" i="1" dirty="0" smtClean="0"/>
              <a:t>Allowing changes in demographic composition of universities by introducing strong economic support for students.</a:t>
            </a:r>
          </a:p>
          <a:p>
            <a:pPr eaLnBrk="1" hangingPunct="1">
              <a:lnSpc>
                <a:spcPct val="80000"/>
              </a:lnSpc>
              <a:buFont typeface="Wingdings" pitchFamily="2" charset="2"/>
              <a:buNone/>
              <a:defRPr/>
            </a:pPr>
            <a:endParaRPr lang="en-GB" sz="1800" dirty="0" smtClean="0"/>
          </a:p>
          <a:p>
            <a:pPr eaLnBrk="1" hangingPunct="1">
              <a:lnSpc>
                <a:spcPct val="80000"/>
              </a:lnSpc>
              <a:buFont typeface="Wingdings" pitchFamily="2" charset="2"/>
              <a:buNone/>
              <a:defRPr/>
            </a:pPr>
            <a:r>
              <a:rPr lang="en-GB" sz="1800" dirty="0" smtClean="0"/>
              <a:t>	In fact, it </a:t>
            </a:r>
            <a:r>
              <a:rPr lang="en-GB" sz="1800" dirty="0" smtClean="0">
                <a:solidFill>
                  <a:srgbClr val="0000FF"/>
                </a:solidFill>
                <a:effectLst>
                  <a:outerShdw blurRad="38100" dist="38100" dir="2700000" algn="tl">
                    <a:srgbClr val="C0C0C0"/>
                  </a:outerShdw>
                </a:effectLst>
                <a:latin typeface="Arial Rounded MT Bold" pitchFamily="34" charset="0"/>
              </a:rPr>
              <a:t>promoted scientific research</a:t>
            </a:r>
            <a:r>
              <a:rPr lang="en-GB" sz="1800" dirty="0" smtClean="0"/>
              <a:t> and creation of knowledge together with teaching in Cuban universities. It was consolidated during the period of 1966 – 1972, when </a:t>
            </a:r>
            <a:r>
              <a:rPr lang="en-GB" sz="1800" dirty="0" smtClean="0">
                <a:solidFill>
                  <a:srgbClr val="0000FF"/>
                </a:solidFill>
                <a:effectLst>
                  <a:outerShdw blurRad="38100" dist="38100" dir="2700000" algn="tl">
                    <a:srgbClr val="C0C0C0"/>
                  </a:outerShdw>
                </a:effectLst>
              </a:rPr>
              <a:t>several research centres</a:t>
            </a:r>
            <a:r>
              <a:rPr lang="en-GB" sz="1800" dirty="0" smtClean="0"/>
              <a:t> were created or associated to higher education and </a:t>
            </a:r>
            <a:r>
              <a:rPr lang="en-GB" sz="1800" dirty="0" smtClean="0">
                <a:solidFill>
                  <a:srgbClr val="0000FF"/>
                </a:solidFill>
                <a:effectLst>
                  <a:outerShdw blurRad="38100" dist="38100" dir="2700000" algn="tl">
                    <a:srgbClr val="C0C0C0"/>
                  </a:outerShdw>
                </a:effectLst>
                <a:latin typeface="Arial Rounded MT Bold" pitchFamily="34" charset="0"/>
              </a:rPr>
              <a:t>third cycle (graduate) education was implemented.</a:t>
            </a:r>
          </a:p>
        </p:txBody>
      </p:sp>
      <p:pic>
        <p:nvPicPr>
          <p:cNvPr id="34821" name="Picture 5" descr="375px-University_of_Havan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795963" y="2624138"/>
            <a:ext cx="2738437" cy="2051050"/>
          </a:xfr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9A74ACB-75A5-48C6-BCD6-58385BE58B35}" type="slidenum">
              <a:rPr lang="en-GB">
                <a:latin typeface="Arial Black" pitchFamily="34" charset="0"/>
              </a:rPr>
              <a:pPr eaLnBrk="1" hangingPunct="1"/>
              <a:t>35</a:t>
            </a:fld>
            <a:endParaRPr lang="en-GB">
              <a:latin typeface="Arial Black" pitchFamily="34" charset="0"/>
            </a:endParaRPr>
          </a:p>
        </p:txBody>
      </p:sp>
      <p:sp>
        <p:nvSpPr>
          <p:cNvPr id="114690" name="Rectangle 2"/>
          <p:cNvSpPr>
            <a:spLocks noGrp="1" noChangeArrowheads="1"/>
          </p:cNvSpPr>
          <p:nvPr>
            <p:ph type="body" idx="1"/>
          </p:nvPr>
        </p:nvSpPr>
        <p:spPr>
          <a:xfrm>
            <a:off x="468313" y="2349500"/>
            <a:ext cx="8229600" cy="2692400"/>
          </a:xfrm>
        </p:spPr>
        <p:txBody>
          <a:bodyPr/>
          <a:lstStyle/>
          <a:p>
            <a:pPr eaLnBrk="1" hangingPunct="1">
              <a:defRPr/>
            </a:pPr>
            <a:r>
              <a:rPr lang="en-GB" smtClean="0"/>
              <a:t>A main point: </a:t>
            </a:r>
            <a:r>
              <a:rPr lang="en-GB" i="1" smtClean="0">
                <a:solidFill>
                  <a:srgbClr val="0000FF"/>
                </a:solidFill>
                <a:effectLst>
                  <a:outerShdw blurRad="38100" dist="38100" dir="2700000" algn="tl">
                    <a:srgbClr val="C0C0C0"/>
                  </a:outerShdw>
                </a:effectLst>
                <a:latin typeface="Arial Rounded MT Bold" pitchFamily="34" charset="0"/>
              </a:rPr>
              <a:t>Education, health, science and culture are, nowadays, pre-requisites of economical development</a:t>
            </a:r>
            <a:r>
              <a:rPr lang="en-GB" smtClean="0"/>
              <a:t> and not the other way around.</a:t>
            </a:r>
          </a:p>
        </p:txBody>
      </p:sp>
      <p:sp>
        <p:nvSpPr>
          <p:cNvPr id="114691" name="Rectangle 3"/>
          <p:cNvSpPr>
            <a:spLocks noGrp="1" noChangeArrowheads="1"/>
          </p:cNvSpPr>
          <p:nvPr>
            <p:ph type="title"/>
          </p:nvPr>
        </p:nvSpPr>
        <p:spPr/>
        <p:txBody>
          <a:bodyPr/>
          <a:lstStyle/>
          <a:p>
            <a:pPr eaLnBrk="1" hangingPunct="1">
              <a:defRPr/>
            </a:pPr>
            <a:r>
              <a:rPr lang="en-GB" sz="3800" smtClean="0">
                <a:effectLst>
                  <a:outerShdw blurRad="38100" dist="38100" dir="2700000" algn="tl">
                    <a:srgbClr val="C0C0C0"/>
                  </a:outerShdw>
                </a:effectLst>
              </a:rPr>
              <a:t>Ideas and facts of a young Revolution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8AD1460-FEF7-44C9-BB79-DA812A898B5C}" type="slidenum">
              <a:rPr lang="en-GB">
                <a:latin typeface="Arial Black" pitchFamily="34" charset="0"/>
              </a:rPr>
              <a:pPr eaLnBrk="1" hangingPunct="1"/>
              <a:t>36</a:t>
            </a:fld>
            <a:endParaRPr lang="en-GB">
              <a:latin typeface="Arial Black" pitchFamily="34" charset="0"/>
            </a:endParaRPr>
          </a:p>
        </p:txBody>
      </p:sp>
      <p:sp>
        <p:nvSpPr>
          <p:cNvPr id="254978" name="Rectangle 2"/>
          <p:cNvSpPr>
            <a:spLocks noGrp="1" noChangeArrowheads="1"/>
          </p:cNvSpPr>
          <p:nvPr>
            <p:ph type="title"/>
          </p:nvPr>
        </p:nvSpPr>
        <p:spPr/>
        <p:txBody>
          <a:bodyPr/>
          <a:lstStyle/>
          <a:p>
            <a:pPr eaLnBrk="1" hangingPunct="1">
              <a:defRPr/>
            </a:pPr>
            <a:r>
              <a:rPr lang="en-US" sz="3800" smtClean="0">
                <a:effectLst>
                  <a:outerShdw blurRad="38100" dist="38100" dir="2700000" algn="tl">
                    <a:srgbClr val="C0C0C0"/>
                  </a:outerShdw>
                </a:effectLst>
              </a:rPr>
              <a:t>Impact of US blockade on early revolutionary science</a:t>
            </a:r>
          </a:p>
        </p:txBody>
      </p:sp>
      <p:sp>
        <p:nvSpPr>
          <p:cNvPr id="254979" name="Rectangle 3"/>
          <p:cNvSpPr>
            <a:spLocks noGrp="1" noChangeArrowheads="1"/>
          </p:cNvSpPr>
          <p:nvPr>
            <p:ph type="body" idx="1"/>
          </p:nvPr>
        </p:nvSpPr>
        <p:spPr>
          <a:xfrm>
            <a:off x="611188" y="1700213"/>
            <a:ext cx="7924800" cy="4133850"/>
          </a:xfrm>
        </p:spPr>
        <p:txBody>
          <a:bodyPr/>
          <a:lstStyle/>
          <a:p>
            <a:pPr eaLnBrk="1" hangingPunct="1">
              <a:defRPr/>
            </a:pPr>
            <a:r>
              <a:rPr lang="en-US" sz="2800" smtClean="0"/>
              <a:t>The impact of the </a:t>
            </a:r>
            <a:r>
              <a:rPr lang="en-US" sz="2800" smtClean="0">
                <a:solidFill>
                  <a:srgbClr val="0000FF"/>
                </a:solidFill>
                <a:effectLst>
                  <a:outerShdw blurRad="38100" dist="38100" dir="2700000" algn="tl">
                    <a:srgbClr val="C0C0C0"/>
                  </a:outerShdw>
                </a:effectLst>
                <a:latin typeface="Arial Rounded MT Bold" pitchFamily="34" charset="0"/>
              </a:rPr>
              <a:t>US blockade created a situation of isolation</a:t>
            </a:r>
            <a:r>
              <a:rPr lang="en-US" sz="2800" smtClean="0"/>
              <a:t> in the new born scientific community</a:t>
            </a:r>
          </a:p>
          <a:p>
            <a:pPr eaLnBrk="1" hangingPunct="1">
              <a:defRPr/>
            </a:pPr>
            <a:r>
              <a:rPr lang="en-US" sz="2800" smtClean="0"/>
              <a:t>It promoted a remarkable </a:t>
            </a:r>
            <a:r>
              <a:rPr lang="en-US" sz="2800" smtClean="0">
                <a:solidFill>
                  <a:srgbClr val="0000FF"/>
                </a:solidFill>
                <a:effectLst>
                  <a:outerShdw blurRad="38100" dist="38100" dir="2700000" algn="tl">
                    <a:srgbClr val="C0C0C0"/>
                  </a:outerShdw>
                </a:effectLst>
                <a:latin typeface="Arial Rounded MT Bold" pitchFamily="34" charset="0"/>
              </a:rPr>
              <a:t>interest in breaking the blockade</a:t>
            </a:r>
            <a:r>
              <a:rPr lang="en-US" sz="2800" smtClean="0"/>
              <a:t> and establishing very good relations with several scientific communities in the world. In particular, initial links were established with Eastern Europe and the Soviet Union.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63A4BC7-C93C-4B9D-BB30-B5C0EAC6ABD1}" type="slidenum">
              <a:rPr lang="en-GB">
                <a:latin typeface="Arial Black" pitchFamily="34" charset="0"/>
              </a:rPr>
              <a:pPr eaLnBrk="1" hangingPunct="1"/>
              <a:t>37</a:t>
            </a:fld>
            <a:endParaRPr lang="en-GB">
              <a:latin typeface="Arial Black" pitchFamily="34" charset="0"/>
            </a:endParaRPr>
          </a:p>
        </p:txBody>
      </p:sp>
      <p:sp>
        <p:nvSpPr>
          <p:cNvPr id="37891" name="Rectangle 2"/>
          <p:cNvSpPr>
            <a:spLocks noGrp="1" noChangeArrowheads="1"/>
          </p:cNvSpPr>
          <p:nvPr>
            <p:ph type="title"/>
          </p:nvPr>
        </p:nvSpPr>
        <p:spPr/>
        <p:txBody>
          <a:bodyPr/>
          <a:lstStyle/>
          <a:p>
            <a:pPr eaLnBrk="1" hangingPunct="1"/>
            <a:r>
              <a:rPr lang="en-US" smtClean="0"/>
              <a:t>Che Guevara</a:t>
            </a:r>
          </a:p>
        </p:txBody>
      </p:sp>
      <p:sp>
        <p:nvSpPr>
          <p:cNvPr id="37892" name="Rectangle 3"/>
          <p:cNvSpPr>
            <a:spLocks noGrp="1" noChangeArrowheads="1"/>
          </p:cNvSpPr>
          <p:nvPr>
            <p:ph type="body" sz="half" idx="1"/>
          </p:nvPr>
        </p:nvSpPr>
        <p:spPr>
          <a:xfrm>
            <a:off x="609600" y="1600200"/>
            <a:ext cx="3962400" cy="4276725"/>
          </a:xfrm>
        </p:spPr>
        <p:txBody>
          <a:bodyPr/>
          <a:lstStyle/>
          <a:p>
            <a:pPr eaLnBrk="1" hangingPunct="1">
              <a:lnSpc>
                <a:spcPct val="80000"/>
              </a:lnSpc>
            </a:pPr>
            <a:r>
              <a:rPr lang="en-US" sz="2400" smtClean="0"/>
              <a:t>In 1962 Dr. Ernesto Guevara (Che) is designated as Minister of Industries in Cuba.</a:t>
            </a:r>
          </a:p>
          <a:p>
            <a:pPr eaLnBrk="1" hangingPunct="1">
              <a:lnSpc>
                <a:spcPct val="80000"/>
              </a:lnSpc>
            </a:pPr>
            <a:r>
              <a:rPr lang="en-US" sz="2400" smtClean="0"/>
              <a:t>His Ministry established the scientific and technological conditions for Cuban economy to survive the US blockade, and created the first institutes of research related to particular industrial sector, as Cuban sugar industry.</a:t>
            </a:r>
          </a:p>
        </p:txBody>
      </p:sp>
      <p:pic>
        <p:nvPicPr>
          <p:cNvPr id="37893" name="Picture 4" descr="Che-Korda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2349500"/>
            <a:ext cx="3886200" cy="2786063"/>
          </a:xfr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FFDE223-FA55-434A-9BE0-B5FB6EAC09BD}" type="slidenum">
              <a:rPr lang="en-GB">
                <a:latin typeface="Arial Black" pitchFamily="34" charset="0"/>
              </a:rPr>
              <a:pPr eaLnBrk="1" hangingPunct="1"/>
              <a:t>38</a:t>
            </a:fld>
            <a:endParaRPr lang="en-GB">
              <a:latin typeface="Arial Black" pitchFamily="34" charset="0"/>
            </a:endParaRPr>
          </a:p>
        </p:txBody>
      </p:sp>
      <p:sp>
        <p:nvSpPr>
          <p:cNvPr id="38915" name="Rectangle 2"/>
          <p:cNvSpPr>
            <a:spLocks noGrp="1" noChangeArrowheads="1"/>
          </p:cNvSpPr>
          <p:nvPr>
            <p:ph type="title"/>
          </p:nvPr>
        </p:nvSpPr>
        <p:spPr/>
        <p:txBody>
          <a:bodyPr/>
          <a:lstStyle/>
          <a:p>
            <a:pPr eaLnBrk="1" hangingPunct="1"/>
            <a:r>
              <a:rPr lang="en-US" smtClean="0"/>
              <a:t>Some Che’s sci-tech successes</a:t>
            </a:r>
          </a:p>
        </p:txBody>
      </p:sp>
      <p:sp>
        <p:nvSpPr>
          <p:cNvPr id="38916" name="Rectangle 3"/>
          <p:cNvSpPr>
            <a:spLocks noGrp="1" noChangeArrowheads="1"/>
          </p:cNvSpPr>
          <p:nvPr>
            <p:ph type="body" sz="half" idx="1"/>
          </p:nvPr>
        </p:nvSpPr>
        <p:spPr>
          <a:xfrm>
            <a:off x="684213" y="1989138"/>
            <a:ext cx="7561262" cy="3457575"/>
          </a:xfrm>
        </p:spPr>
        <p:txBody>
          <a:bodyPr/>
          <a:lstStyle/>
          <a:p>
            <a:pPr eaLnBrk="1" hangingPunct="1"/>
            <a:r>
              <a:rPr lang="en-US" sz="2400" smtClean="0"/>
              <a:t>Introduction of sugar cane crop mechanization.</a:t>
            </a:r>
          </a:p>
          <a:p>
            <a:pPr eaLnBrk="1" hangingPunct="1"/>
            <a:r>
              <a:rPr lang="en-US" sz="2400" smtClean="0"/>
              <a:t>Establishing the production of the then paralyzed nickel sulfur industry.</a:t>
            </a:r>
          </a:p>
          <a:p>
            <a:pPr eaLnBrk="1" hangingPunct="1"/>
            <a:r>
              <a:rPr lang="en-US" sz="2400" smtClean="0"/>
              <a:t>Full geological prospecting of Cuban territory</a:t>
            </a:r>
          </a:p>
          <a:p>
            <a:pPr eaLnBrk="1" hangingPunct="1"/>
            <a:r>
              <a:rPr lang="en-US" sz="2400" smtClean="0"/>
              <a:t>System of research institutions associated with industries</a:t>
            </a:r>
          </a:p>
          <a:p>
            <a:pPr eaLnBrk="1" hangingPunct="1"/>
            <a:r>
              <a:rPr lang="en-US" sz="2400" smtClean="0"/>
              <a:t>Association of industry with universities for special sci-tech purposes.</a:t>
            </a:r>
          </a:p>
          <a:p>
            <a:pPr eaLnBrk="1" hangingPunct="1"/>
            <a:endParaRPr lang="en-US" sz="240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C7EC669-50E1-44A5-9C95-3AD2333557CD}" type="slidenum">
              <a:rPr lang="en-GB">
                <a:latin typeface="Arial Black" pitchFamily="34" charset="0"/>
              </a:rPr>
              <a:pPr eaLnBrk="1" hangingPunct="1"/>
              <a:t>39</a:t>
            </a:fld>
            <a:endParaRPr lang="en-GB">
              <a:latin typeface="Arial Black" pitchFamily="34" charset="0"/>
            </a:endParaRPr>
          </a:p>
        </p:txBody>
      </p:sp>
      <p:sp>
        <p:nvSpPr>
          <p:cNvPr id="90114" name="Rectangle 2"/>
          <p:cNvSpPr>
            <a:spLocks noGrp="1" noChangeArrowheads="1"/>
          </p:cNvSpPr>
          <p:nvPr>
            <p:ph type="title"/>
          </p:nvPr>
        </p:nvSpPr>
        <p:spPr/>
        <p:txBody>
          <a:bodyPr/>
          <a:lstStyle/>
          <a:p>
            <a:pPr eaLnBrk="1" hangingPunct="1">
              <a:defRPr/>
            </a:pPr>
            <a:r>
              <a:rPr lang="en-GB" smtClean="0">
                <a:effectLst>
                  <a:outerShdw blurRad="38100" dist="38100" dir="2700000" algn="tl">
                    <a:srgbClr val="C0C0C0"/>
                  </a:outerShdw>
                </a:effectLst>
              </a:rPr>
              <a:t>Cuba today:</a:t>
            </a:r>
          </a:p>
        </p:txBody>
      </p:sp>
      <p:sp>
        <p:nvSpPr>
          <p:cNvPr id="39940" name="Rectangle 3"/>
          <p:cNvSpPr>
            <a:spLocks noGrp="1" noChangeArrowheads="1"/>
          </p:cNvSpPr>
          <p:nvPr>
            <p:ph type="body" sz="half" idx="1"/>
          </p:nvPr>
        </p:nvSpPr>
        <p:spPr>
          <a:xfrm>
            <a:off x="468313" y="2852738"/>
            <a:ext cx="3886200" cy="1873250"/>
          </a:xfrm>
        </p:spPr>
        <p:txBody>
          <a:bodyPr/>
          <a:lstStyle/>
          <a:p>
            <a:pPr eaLnBrk="1" hangingPunct="1"/>
            <a:r>
              <a:rPr lang="en-GB" sz="2400" b="1" smtClean="0">
                <a:latin typeface="Arial Rounded MT Bold" pitchFamily="34" charset="0"/>
              </a:rPr>
              <a:t>Total area</a:t>
            </a:r>
            <a:r>
              <a:rPr lang="en-GB" sz="2400" b="1" smtClean="0"/>
              <a:t>: </a:t>
            </a:r>
            <a:r>
              <a:rPr lang="en-GB" sz="2400" b="1" smtClean="0">
                <a:solidFill>
                  <a:srgbClr val="000099"/>
                </a:solidFill>
                <a:latin typeface="Arial Narrow" pitchFamily="34" charset="0"/>
              </a:rPr>
              <a:t>109 886 km</a:t>
            </a:r>
            <a:r>
              <a:rPr lang="en-GB" sz="2400" b="1" baseline="30000" smtClean="0">
                <a:solidFill>
                  <a:srgbClr val="000099"/>
                </a:solidFill>
                <a:latin typeface="Arial Narrow" pitchFamily="34" charset="0"/>
              </a:rPr>
              <a:t>2</a:t>
            </a:r>
          </a:p>
          <a:p>
            <a:pPr eaLnBrk="1" hangingPunct="1"/>
            <a:r>
              <a:rPr lang="en-GB" sz="2400" b="1" smtClean="0">
                <a:latin typeface="Arial Rounded MT Bold" pitchFamily="34" charset="0"/>
              </a:rPr>
              <a:t>Population</a:t>
            </a:r>
            <a:r>
              <a:rPr lang="en-GB" sz="2400" b="1" smtClean="0"/>
              <a:t>: </a:t>
            </a:r>
            <a:r>
              <a:rPr lang="en-GB" sz="2400" b="1" smtClean="0">
                <a:solidFill>
                  <a:srgbClr val="000099"/>
                </a:solidFill>
                <a:latin typeface="Arial Narrow" pitchFamily="34" charset="0"/>
              </a:rPr>
              <a:t>11 239 043</a:t>
            </a:r>
          </a:p>
          <a:p>
            <a:pPr eaLnBrk="1" hangingPunct="1"/>
            <a:r>
              <a:rPr lang="en-GB" sz="2400" b="1" smtClean="0">
                <a:latin typeface="Arial Rounded MT Bold" pitchFamily="34" charset="0"/>
              </a:rPr>
              <a:t>Density of population</a:t>
            </a:r>
            <a:r>
              <a:rPr lang="en-GB" sz="2400" b="1" smtClean="0"/>
              <a:t>: </a:t>
            </a:r>
            <a:r>
              <a:rPr lang="en-GB" sz="2400" b="1" smtClean="0">
                <a:solidFill>
                  <a:srgbClr val="000099"/>
                </a:solidFill>
                <a:latin typeface="Arial Narrow" pitchFamily="34" charset="0"/>
              </a:rPr>
              <a:t>102.3 inh./km</a:t>
            </a:r>
            <a:r>
              <a:rPr lang="en-GB" sz="2400" b="1" baseline="30000" smtClean="0">
                <a:solidFill>
                  <a:srgbClr val="000099"/>
                </a:solidFill>
                <a:latin typeface="Arial Narrow" pitchFamily="34" charset="0"/>
              </a:rPr>
              <a:t>2</a:t>
            </a:r>
          </a:p>
        </p:txBody>
      </p:sp>
      <p:pic>
        <p:nvPicPr>
          <p:cNvPr id="39941" name="Picture 10" descr="america_caribbean_pol"/>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228850"/>
            <a:ext cx="3886200" cy="3160713"/>
          </a:xfr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4 Marcador de número de diapositiva"/>
          <p:cNvSpPr>
            <a:spLocks noGrp="1"/>
          </p:cNvSpPr>
          <p:nvPr>
            <p:ph type="sldNum" sz="quarter" idx="12"/>
          </p:nvPr>
        </p:nvSpPr>
        <p:spPr/>
        <p:txBody>
          <a:bodyPr/>
          <a:lstStyle/>
          <a:p>
            <a:pPr>
              <a:defRPr/>
            </a:pPr>
            <a:fld id="{E834EC8B-4A9B-44BF-BEA0-F4E9B5B608EE}" type="slidenum">
              <a:rPr lang="en-GB"/>
              <a:pPr>
                <a:defRPr/>
              </a:pPr>
              <a:t>4</a:t>
            </a:fld>
            <a:endParaRPr lang="en-GB"/>
          </a:p>
        </p:txBody>
      </p:sp>
      <p:sp>
        <p:nvSpPr>
          <p:cNvPr id="81925" name="Rectangle 5"/>
          <p:cNvSpPr>
            <a:spLocks noChangeArrowheads="1"/>
          </p:cNvSpPr>
          <p:nvPr/>
        </p:nvSpPr>
        <p:spPr bwMode="auto">
          <a:xfrm>
            <a:off x="900113" y="260350"/>
            <a:ext cx="7575550" cy="2530475"/>
          </a:xfrm>
          <a:prstGeom prst="rect">
            <a:avLst/>
          </a:prstGeom>
          <a:noFill/>
          <a:ln w="12700">
            <a:noFill/>
            <a:miter lim="800000"/>
            <a:headEnd type="none" w="sm" len="sm"/>
            <a:tailEnd type="none" w="sm" len="sm"/>
          </a:ln>
          <a:effectLst/>
        </p:spPr>
        <p:txBody>
          <a:bodyPr>
            <a:spAutoFit/>
          </a:bodyPr>
          <a:lstStyle/>
          <a:p>
            <a:pPr>
              <a:defRPr/>
            </a:pPr>
            <a:r>
              <a:rPr lang="en-GB" sz="4000">
                <a:solidFill>
                  <a:srgbClr val="FFFF00"/>
                </a:solidFill>
                <a:effectLst>
                  <a:outerShdw blurRad="38100" dist="38100" dir="2700000" algn="tl">
                    <a:srgbClr val="C0C0C0"/>
                  </a:outerShdw>
                </a:effectLst>
                <a:latin typeface="Arial" charset="0"/>
              </a:rPr>
              <a:t>How do a low income country like Cuba can attain human standards in knowledge and intellectual development?</a:t>
            </a:r>
          </a:p>
        </p:txBody>
      </p:sp>
      <p:sp>
        <p:nvSpPr>
          <p:cNvPr id="8196" name="Text Box 6"/>
          <p:cNvSpPr txBox="1">
            <a:spLocks noChangeArrowheads="1"/>
          </p:cNvSpPr>
          <p:nvPr/>
        </p:nvSpPr>
        <p:spPr bwMode="auto">
          <a:xfrm>
            <a:off x="5940425" y="5084763"/>
            <a:ext cx="25923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solidFill>
                  <a:srgbClr val="66FF33"/>
                </a:solidFill>
              </a:rPr>
              <a:t>Solvay Conference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6196C3D-C75C-4DAD-B412-67A534A4ADC6}" type="slidenum">
              <a:rPr lang="en-GB">
                <a:latin typeface="Arial Black" pitchFamily="34" charset="0"/>
              </a:rPr>
              <a:pPr eaLnBrk="1" hangingPunct="1"/>
              <a:t>40</a:t>
            </a:fld>
            <a:endParaRPr lang="en-GB">
              <a:latin typeface="Arial Black" pitchFamily="34" charset="0"/>
            </a:endParaRPr>
          </a:p>
        </p:txBody>
      </p:sp>
      <p:sp>
        <p:nvSpPr>
          <p:cNvPr id="96258" name="Rectangle 2"/>
          <p:cNvSpPr>
            <a:spLocks noGrp="1" noChangeArrowheads="1"/>
          </p:cNvSpPr>
          <p:nvPr>
            <p:ph type="title"/>
          </p:nvPr>
        </p:nvSpPr>
        <p:spPr/>
        <p:txBody>
          <a:bodyPr/>
          <a:lstStyle/>
          <a:p>
            <a:pPr eaLnBrk="1" hangingPunct="1">
              <a:defRPr/>
            </a:pPr>
            <a:r>
              <a:rPr lang="en-GB" smtClean="0">
                <a:effectLst>
                  <a:outerShdw blurRad="38100" dist="38100" dir="2700000" algn="tl">
                    <a:srgbClr val="C0C0C0"/>
                  </a:outerShdw>
                </a:effectLst>
              </a:rPr>
              <a:t>Cuba’s population by ages</a:t>
            </a:r>
          </a:p>
        </p:txBody>
      </p:sp>
      <p:graphicFrame>
        <p:nvGraphicFramePr>
          <p:cNvPr id="96312" name="Group 56"/>
          <p:cNvGraphicFramePr>
            <a:graphicFrameLocks noGrp="1"/>
          </p:cNvGraphicFramePr>
          <p:nvPr>
            <p:ph idx="1"/>
          </p:nvPr>
        </p:nvGraphicFramePr>
        <p:xfrm>
          <a:off x="539750" y="2060575"/>
          <a:ext cx="7923213" cy="3375420"/>
        </p:xfrm>
        <a:graphic>
          <a:graphicData uri="http://schemas.openxmlformats.org/drawingml/2006/table">
            <a:tbl>
              <a:tblPr/>
              <a:tblGrid>
                <a:gridCol w="2592388"/>
                <a:gridCol w="1851025"/>
                <a:gridCol w="1776412"/>
                <a:gridCol w="1703388"/>
              </a:tblGrid>
              <a:tr h="822821">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Year</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 Age 0 – 14</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 Age 15 – 59</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 Age &gt; 59</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9596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1953</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 36.2</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56.9</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6.9</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400" b="0" i="0" u="none" strike="noStrike" cap="none" normalizeH="0" baseline="0" smtClean="0">
                        <a:ln>
                          <a:noFill/>
                        </a:ln>
                        <a:solidFill>
                          <a:schemeClr val="tx1"/>
                        </a:solidFill>
                        <a:effectLst/>
                        <a:latin typeface="Arial Narrow" pitchFamily="34" charset="0"/>
                      </a:endParaRP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60284">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2006</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18.4</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65.6</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15.9</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95960">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1" i="0" u="none" strike="noStrike" cap="none" normalizeH="0" baseline="0" smtClean="0">
                          <a:ln>
                            <a:noFill/>
                          </a:ln>
                          <a:solidFill>
                            <a:schemeClr val="tx1"/>
                          </a:solidFill>
                          <a:effectLst/>
                          <a:latin typeface="Arial Narrow" pitchFamily="34" charset="0"/>
                        </a:rPr>
                        <a:t>Projected 2020</a:t>
                      </a:r>
                    </a:p>
                  </a:txBody>
                  <a:tcPr marT="45712" marB="45712"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14.6</a:t>
                      </a:r>
                    </a:p>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400" b="0" i="0" u="none" strike="noStrike" cap="none" normalizeH="0" baseline="0" smtClean="0">
                        <a:ln>
                          <a:noFill/>
                        </a:ln>
                        <a:solidFill>
                          <a:schemeClr val="tx1"/>
                        </a:solidFill>
                        <a:effectLst/>
                        <a:latin typeface="Arial Narrow" pitchFamily="34" charset="0"/>
                      </a:endParaRP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63.7</a:t>
                      </a:r>
                    </a:p>
                  </a:txBody>
                  <a:tcPr marT="45712" marB="4571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400" b="0" i="0" u="none" strike="noStrike" cap="none" normalizeH="0" baseline="0" smtClean="0">
                          <a:ln>
                            <a:noFill/>
                          </a:ln>
                          <a:solidFill>
                            <a:schemeClr val="tx1"/>
                          </a:solidFill>
                          <a:effectLst/>
                          <a:latin typeface="Arial Narrow" pitchFamily="34" charset="0"/>
                        </a:rPr>
                        <a:t>21.6</a:t>
                      </a:r>
                    </a:p>
                  </a:txBody>
                  <a:tcPr marT="45712" marB="4571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mc\Pictures\2011\La Habana_07-2011\060720114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2132856"/>
            <a:ext cx="4366115" cy="3274586"/>
          </a:xfrm>
          <a:prstGeom prst="rect">
            <a:avLst/>
          </a:prstGeom>
          <a:noFill/>
          <a:extLst>
            <a:ext uri="{909E8E84-426E-40DD-AFC4-6F175D3DCCD1}">
              <a14:hiddenFill xmlns:a14="http://schemas.microsoft.com/office/drawing/2010/main">
                <a:solidFill>
                  <a:srgbClr val="FFFFFF"/>
                </a:solidFill>
              </a14:hiddenFill>
            </a:ext>
          </a:extLst>
        </p:spPr>
      </p:pic>
      <p:sp>
        <p:nvSpPr>
          <p:cNvPr id="4198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F9AFC70-C584-4C01-AF05-30DAD4DF0C69}" type="slidenum">
              <a:rPr lang="en-GB">
                <a:latin typeface="Arial Black" pitchFamily="34" charset="0"/>
              </a:rPr>
              <a:pPr eaLnBrk="1" hangingPunct="1"/>
              <a:t>41</a:t>
            </a:fld>
            <a:endParaRPr lang="en-GB">
              <a:latin typeface="Arial Black" pitchFamily="34" charset="0"/>
            </a:endParaRPr>
          </a:p>
        </p:txBody>
      </p:sp>
      <p:sp>
        <p:nvSpPr>
          <p:cNvPr id="91138" name="Rectangle 2"/>
          <p:cNvSpPr>
            <a:spLocks noGrp="1" noChangeArrowheads="1"/>
          </p:cNvSpPr>
          <p:nvPr>
            <p:ph type="title"/>
          </p:nvPr>
        </p:nvSpPr>
        <p:spPr/>
        <p:txBody>
          <a:bodyPr/>
          <a:lstStyle/>
          <a:p>
            <a:pPr eaLnBrk="1" hangingPunct="1">
              <a:defRPr/>
            </a:pPr>
            <a:r>
              <a:rPr lang="en-GB" smtClean="0">
                <a:effectLst>
                  <a:outerShdw blurRad="38100" dist="38100" dir="2700000" algn="tl">
                    <a:srgbClr val="C0C0C0"/>
                  </a:outerShdw>
                </a:effectLst>
              </a:rPr>
              <a:t>Ethnics:</a:t>
            </a:r>
          </a:p>
        </p:txBody>
      </p:sp>
      <p:sp>
        <p:nvSpPr>
          <p:cNvPr id="41988" name="Rectangle 3"/>
          <p:cNvSpPr>
            <a:spLocks noGrp="1" noChangeArrowheads="1"/>
          </p:cNvSpPr>
          <p:nvPr>
            <p:ph type="body" idx="1"/>
          </p:nvPr>
        </p:nvSpPr>
        <p:spPr>
          <a:xfrm>
            <a:off x="388368" y="2057293"/>
            <a:ext cx="3823592" cy="3350149"/>
          </a:xfrm>
        </p:spPr>
        <p:txBody>
          <a:bodyPr/>
          <a:lstStyle/>
          <a:p>
            <a:pPr eaLnBrk="1" hangingPunct="1">
              <a:lnSpc>
                <a:spcPct val="90000"/>
              </a:lnSpc>
              <a:buFont typeface="Wingdings" pitchFamily="2" charset="2"/>
              <a:buNone/>
            </a:pPr>
            <a:r>
              <a:rPr lang="en-GB" dirty="0" smtClean="0">
                <a:solidFill>
                  <a:srgbClr val="FF0000"/>
                </a:solidFill>
              </a:rPr>
              <a:t>   </a:t>
            </a:r>
            <a:r>
              <a:rPr lang="en-GB" sz="2000" dirty="0" smtClean="0">
                <a:solidFill>
                  <a:srgbClr val="FF0000"/>
                </a:solidFill>
                <a:effectLst>
                  <a:outerShdw blurRad="38100" dist="38100" dir="2700000" algn="tl">
                    <a:srgbClr val="000000">
                      <a:alpha val="43137"/>
                    </a:srgbClr>
                  </a:outerShdw>
                </a:effectLst>
              </a:rPr>
              <a:t>“Admixture Mapping” of Cuban population genes (</a:t>
            </a:r>
            <a:r>
              <a:rPr lang="en-GB" sz="2000" u="sng" dirty="0" smtClean="0">
                <a:solidFill>
                  <a:srgbClr val="FF0000"/>
                </a:solidFill>
                <a:effectLst>
                  <a:outerShdw blurRad="38100" dist="38100" dir="2700000" algn="tl">
                    <a:srgbClr val="000000">
                      <a:alpha val="43137"/>
                    </a:srgbClr>
                  </a:outerShdw>
                </a:effectLst>
              </a:rPr>
              <a:t>not phenotypes, which are much more varied</a:t>
            </a:r>
            <a:r>
              <a:rPr lang="en-GB" sz="2000" dirty="0" smtClean="0">
                <a:solidFill>
                  <a:srgbClr val="FF0000"/>
                </a:solidFill>
                <a:effectLst>
                  <a:outerShdw blurRad="38100" dist="38100" dir="2700000" algn="tl">
                    <a:srgbClr val="000000">
                      <a:alpha val="43137"/>
                    </a:srgbClr>
                  </a:outerShdw>
                </a:effectLst>
              </a:rPr>
              <a:t>) from a sample of 600 individuals (for managing disease forecasting):</a:t>
            </a:r>
          </a:p>
          <a:p>
            <a:pPr eaLnBrk="1" hangingPunct="1">
              <a:lnSpc>
                <a:spcPct val="90000"/>
              </a:lnSpc>
            </a:pPr>
            <a:r>
              <a:rPr lang="en-GB" sz="2000" dirty="0" smtClean="0">
                <a:solidFill>
                  <a:srgbClr val="FF0000"/>
                </a:solidFill>
                <a:effectLst>
                  <a:outerShdw blurRad="38100" dist="38100" dir="2700000" algn="tl">
                    <a:srgbClr val="000000">
                      <a:alpha val="43137"/>
                    </a:srgbClr>
                  </a:outerShdw>
                </a:effectLst>
              </a:rPr>
              <a:t>Caucasian: 73.8%,</a:t>
            </a:r>
          </a:p>
          <a:p>
            <a:pPr eaLnBrk="1" hangingPunct="1">
              <a:lnSpc>
                <a:spcPct val="90000"/>
              </a:lnSpc>
            </a:pPr>
            <a:r>
              <a:rPr lang="en-GB" sz="2000" dirty="0" smtClean="0">
                <a:solidFill>
                  <a:srgbClr val="FF0000"/>
                </a:solidFill>
                <a:effectLst>
                  <a:outerShdw blurRad="38100" dist="38100" dir="2700000" algn="tl">
                    <a:srgbClr val="000000">
                      <a:alpha val="43137"/>
                    </a:srgbClr>
                  </a:outerShdw>
                </a:effectLst>
              </a:rPr>
              <a:t>African: 16.8%</a:t>
            </a:r>
          </a:p>
          <a:p>
            <a:pPr eaLnBrk="1" hangingPunct="1">
              <a:lnSpc>
                <a:spcPct val="90000"/>
              </a:lnSpc>
            </a:pPr>
            <a:r>
              <a:rPr lang="en-GB" sz="2000" dirty="0" smtClean="0">
                <a:solidFill>
                  <a:srgbClr val="FF0000"/>
                </a:solidFill>
                <a:effectLst>
                  <a:outerShdw blurRad="38100" dist="38100" dir="2700000" algn="tl">
                    <a:srgbClr val="000000">
                      <a:alpha val="43137"/>
                    </a:srgbClr>
                  </a:outerShdw>
                </a:effectLst>
              </a:rPr>
              <a:t>Aboriginal and Asiatic: 9.4%</a:t>
            </a:r>
          </a:p>
        </p:txBody>
      </p:sp>
      <p:sp>
        <p:nvSpPr>
          <p:cNvPr id="41989" name="Text Box 4"/>
          <p:cNvSpPr txBox="1">
            <a:spLocks noChangeArrowheads="1"/>
          </p:cNvSpPr>
          <p:nvPr/>
        </p:nvSpPr>
        <p:spPr bwMode="auto">
          <a:xfrm>
            <a:off x="606426" y="6199530"/>
            <a:ext cx="76327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lnSpc>
                <a:spcPct val="90000"/>
              </a:lnSpc>
              <a:spcBef>
                <a:spcPct val="20000"/>
              </a:spcBef>
              <a:buClr>
                <a:schemeClr val="hlink"/>
              </a:buClr>
              <a:buSzPct val="80000"/>
              <a:buFont typeface="Wingdings" pitchFamily="2" charset="2"/>
              <a:buNone/>
            </a:pPr>
            <a:r>
              <a:rPr lang="en-US" sz="2000" dirty="0">
                <a:latin typeface="Arial" charset="0"/>
              </a:rPr>
              <a:t>Beatriz </a:t>
            </a:r>
            <a:r>
              <a:rPr lang="en-US" sz="2000" dirty="0" err="1">
                <a:latin typeface="Arial" charset="0"/>
              </a:rPr>
              <a:t>Marcheco</a:t>
            </a:r>
            <a:r>
              <a:rPr lang="en-US" sz="2000" dirty="0">
                <a:latin typeface="Arial" charset="0"/>
              </a:rPr>
              <a:t>, Centre of Medical Genetics, Havana, Nov. 23, 2007, personal communication</a:t>
            </a:r>
            <a:endParaRPr lang="en-US" dirty="0">
              <a:latin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4301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0BC4A13-2E31-40C9-8235-442F1BC01DA7}" type="slidenum">
              <a:rPr lang="en-GB">
                <a:latin typeface="Arial Black" pitchFamily="34" charset="0"/>
              </a:rPr>
              <a:pPr eaLnBrk="1" hangingPunct="1"/>
              <a:t>42</a:t>
            </a:fld>
            <a:endParaRPr lang="en-GB">
              <a:latin typeface="Arial Black" pitchFamily="34" charset="0"/>
            </a:endParaRPr>
          </a:p>
        </p:txBody>
      </p:sp>
      <p:sp>
        <p:nvSpPr>
          <p:cNvPr id="7170" name="Rectangle 2"/>
          <p:cNvSpPr>
            <a:spLocks noGrp="1" noChangeArrowheads="1"/>
          </p:cNvSpPr>
          <p:nvPr>
            <p:ph type="title"/>
          </p:nvPr>
        </p:nvSpPr>
        <p:spPr/>
        <p:txBody>
          <a:bodyPr/>
          <a:lstStyle/>
          <a:p>
            <a:pPr eaLnBrk="1" hangingPunct="1">
              <a:defRPr/>
            </a:pPr>
            <a:r>
              <a:rPr lang="en-GB" smtClean="0">
                <a:effectLst>
                  <a:outerShdw blurRad="38100" dist="38100" dir="2700000" algn="tl">
                    <a:srgbClr val="000000"/>
                  </a:outerShdw>
                </a:effectLst>
              </a:rPr>
              <a:t>Post-revolutionary periods</a:t>
            </a:r>
          </a:p>
        </p:txBody>
      </p:sp>
      <p:sp>
        <p:nvSpPr>
          <p:cNvPr id="7171" name="Rectangle 3"/>
          <p:cNvSpPr>
            <a:spLocks noGrp="1" noChangeArrowheads="1"/>
          </p:cNvSpPr>
          <p:nvPr>
            <p:ph type="body" idx="1"/>
          </p:nvPr>
        </p:nvSpPr>
        <p:spPr>
          <a:xfrm>
            <a:off x="609600" y="1600200"/>
            <a:ext cx="7924800" cy="4708525"/>
          </a:xfrm>
        </p:spPr>
        <p:txBody>
          <a:bodyPr/>
          <a:lstStyle/>
          <a:p>
            <a:pPr marL="812800" indent="-812800" eaLnBrk="1" hangingPunct="1">
              <a:lnSpc>
                <a:spcPct val="90000"/>
              </a:lnSpc>
              <a:buFont typeface="Wingdings" pitchFamily="2" charset="2"/>
              <a:buAutoNum type="romanUcPeriod"/>
              <a:defRPr/>
            </a:pPr>
            <a:r>
              <a:rPr lang="en-GB" sz="2400" smtClean="0">
                <a:solidFill>
                  <a:srgbClr val="33CC33"/>
                </a:solidFill>
                <a:effectLst>
                  <a:outerShdw blurRad="38100" dist="38100" dir="2700000" algn="tl">
                    <a:srgbClr val="000000"/>
                  </a:outerShdw>
                </a:effectLst>
                <a:latin typeface="Arial Rounded MT Bold" pitchFamily="34" charset="0"/>
              </a:rPr>
              <a:t>Creating basis infrastructure and social conscience (1960 – 1972)</a:t>
            </a:r>
          </a:p>
          <a:p>
            <a:pPr marL="812800" indent="-812800" eaLnBrk="1" hangingPunct="1">
              <a:lnSpc>
                <a:spcPct val="90000"/>
              </a:lnSpc>
              <a:buFont typeface="Wingdings" pitchFamily="2" charset="2"/>
              <a:buAutoNum type="romanUcPeriod"/>
              <a:defRPr/>
            </a:pPr>
            <a:r>
              <a:rPr lang="en-GB" sz="2400" smtClean="0">
                <a:solidFill>
                  <a:srgbClr val="66FF33"/>
                </a:solidFill>
                <a:effectLst>
                  <a:outerShdw blurRad="38100" dist="38100" dir="2700000" algn="tl">
                    <a:srgbClr val="000000"/>
                  </a:outerShdw>
                </a:effectLst>
                <a:latin typeface="Arial Rounded MT Bold" pitchFamily="34" charset="0"/>
              </a:rPr>
              <a:t>Establishing the third cycle of education (graduate studies) on science and technology and a national system of scientific research (1973 – 1983)</a:t>
            </a:r>
          </a:p>
          <a:p>
            <a:pPr marL="812800" indent="-812800" eaLnBrk="1" hangingPunct="1">
              <a:lnSpc>
                <a:spcPct val="90000"/>
              </a:lnSpc>
              <a:buFont typeface="Wingdings" pitchFamily="2" charset="2"/>
              <a:buAutoNum type="romanUcPeriod"/>
              <a:defRPr/>
            </a:pPr>
            <a:r>
              <a:rPr lang="en-GB" sz="2400" smtClean="0">
                <a:solidFill>
                  <a:srgbClr val="CCFF33"/>
                </a:solidFill>
                <a:effectLst>
                  <a:outerShdw blurRad="38100" dist="38100" dir="2700000" algn="tl">
                    <a:srgbClr val="000000"/>
                  </a:outerShdw>
                </a:effectLst>
                <a:latin typeface="Arial Rounded MT Bold" pitchFamily="34" charset="0"/>
              </a:rPr>
              <a:t>Attempts for formal integration of science, technological innovation and national economy (1984 – 1990)</a:t>
            </a:r>
          </a:p>
          <a:p>
            <a:pPr marL="812800" indent="-812800" eaLnBrk="1" hangingPunct="1">
              <a:lnSpc>
                <a:spcPct val="90000"/>
              </a:lnSpc>
              <a:buFont typeface="Wingdings" pitchFamily="2" charset="2"/>
              <a:buAutoNum type="romanUcPeriod"/>
              <a:defRPr/>
            </a:pPr>
            <a:r>
              <a:rPr lang="en-GB" sz="2400" smtClean="0">
                <a:solidFill>
                  <a:srgbClr val="FFFF00"/>
                </a:solidFill>
                <a:effectLst>
                  <a:outerShdw blurRad="38100" dist="38100" dir="2700000" algn="tl">
                    <a:srgbClr val="000000"/>
                  </a:outerShdw>
                </a:effectLst>
                <a:latin typeface="Arial Rounded MT Bold" pitchFamily="34" charset="0"/>
              </a:rPr>
              <a:t>National economic crisis, restructuring and investments in selected fields (1991 – 1994)</a:t>
            </a:r>
          </a:p>
          <a:p>
            <a:pPr marL="812800" indent="-812800" eaLnBrk="1" hangingPunct="1">
              <a:lnSpc>
                <a:spcPct val="90000"/>
              </a:lnSpc>
              <a:buFont typeface="Wingdings" pitchFamily="2" charset="2"/>
              <a:buAutoNum type="romanUcPeriod"/>
              <a:defRPr/>
            </a:pPr>
            <a:r>
              <a:rPr lang="en-GB" sz="2400" smtClean="0">
                <a:solidFill>
                  <a:srgbClr val="FF9900"/>
                </a:solidFill>
                <a:effectLst>
                  <a:outerShdw blurRad="38100" dist="38100" dir="2700000" algn="tl">
                    <a:srgbClr val="000000"/>
                  </a:outerShdw>
                </a:effectLst>
                <a:latin typeface="Arial Rounded MT Bold" pitchFamily="34" charset="0"/>
              </a:rPr>
              <a:t>A society of knowledge? (1995 -)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9493813-32DB-4127-9306-49980800AD85}" type="slidenum">
              <a:rPr lang="en-GB">
                <a:latin typeface="Arial Black" pitchFamily="34" charset="0"/>
              </a:rPr>
              <a:pPr eaLnBrk="1" hangingPunct="1"/>
              <a:t>43</a:t>
            </a:fld>
            <a:endParaRPr lang="en-GB">
              <a:latin typeface="Arial Black" pitchFamily="34" charset="0"/>
            </a:endParaRPr>
          </a:p>
        </p:txBody>
      </p:sp>
      <p:sp>
        <p:nvSpPr>
          <p:cNvPr id="107522"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 Basis infrastructure and social conscience</a:t>
            </a:r>
            <a:br>
              <a:rPr lang="en-GB" sz="2800" smtClean="0">
                <a:effectLst>
                  <a:outerShdw blurRad="38100" dist="38100" dir="2700000" algn="tl">
                    <a:srgbClr val="C0C0C0"/>
                  </a:outerShdw>
                </a:effectLst>
              </a:rPr>
            </a:br>
            <a:r>
              <a:rPr lang="en-GB" sz="2800" smtClean="0">
                <a:effectLst>
                  <a:outerShdw blurRad="38100" dist="38100" dir="2700000" algn="tl">
                    <a:srgbClr val="C0C0C0"/>
                  </a:outerShdw>
                </a:effectLst>
              </a:rPr>
              <a:t>(1960 – 1972)</a:t>
            </a:r>
          </a:p>
        </p:txBody>
      </p:sp>
      <p:sp>
        <p:nvSpPr>
          <p:cNvPr id="107523" name="Rectangle 3"/>
          <p:cNvSpPr>
            <a:spLocks noGrp="1" noChangeArrowheads="1"/>
          </p:cNvSpPr>
          <p:nvPr>
            <p:ph type="body" sz="half" idx="1"/>
          </p:nvPr>
        </p:nvSpPr>
        <p:spPr/>
        <p:txBody>
          <a:bodyPr/>
          <a:lstStyle/>
          <a:p>
            <a:pPr eaLnBrk="1" hangingPunct="1">
              <a:lnSpc>
                <a:spcPct val="80000"/>
              </a:lnSpc>
              <a:defRPr/>
            </a:pPr>
            <a:r>
              <a:rPr lang="en-GB" sz="2400" smtClean="0"/>
              <a:t>Foundation of </a:t>
            </a:r>
            <a:r>
              <a:rPr lang="en-GB" sz="2400" smtClean="0">
                <a:solidFill>
                  <a:srgbClr val="0000FF"/>
                </a:solidFill>
                <a:effectLst>
                  <a:outerShdw blurRad="38100" dist="38100" dir="2700000" algn="tl">
                    <a:srgbClr val="C0C0C0"/>
                  </a:outerShdw>
                </a:effectLst>
                <a:latin typeface="Arial Rounded MT Bold" pitchFamily="34" charset="0"/>
              </a:rPr>
              <a:t>new general and thematic centres for research and development</a:t>
            </a:r>
            <a:r>
              <a:rPr lang="en-GB" sz="2400" smtClean="0"/>
              <a:t> (</a:t>
            </a:r>
            <a:r>
              <a:rPr lang="en-GB" sz="2400" i="1" smtClean="0"/>
              <a:t>Centro Nacional de Investigaciones Científicas, Instituto de Ciencia Animal, Instituto Nacional de Investigaciones Nucleares, Instituto de Investigaciones sobre los derivados de la Caña de Azúcar</a:t>
            </a:r>
            <a:r>
              <a:rPr lang="en-GB" sz="2400" smtClean="0"/>
              <a:t>, etc.)</a:t>
            </a:r>
          </a:p>
        </p:txBody>
      </p:sp>
      <p:pic>
        <p:nvPicPr>
          <p:cNvPr id="44037" name="Picture 5" descr="cenic"/>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24425" y="2733675"/>
            <a:ext cx="3333750" cy="2152650"/>
          </a:xfr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64DFC2A-7BF7-4308-9E11-132EDBD9A9E9}" type="slidenum">
              <a:rPr lang="en-GB">
                <a:latin typeface="Arial Black" pitchFamily="34" charset="0"/>
              </a:rPr>
              <a:pPr eaLnBrk="1" hangingPunct="1"/>
              <a:t>44</a:t>
            </a:fld>
            <a:endParaRPr lang="en-GB">
              <a:latin typeface="Arial Black" pitchFamily="34" charset="0"/>
            </a:endParaRPr>
          </a:p>
        </p:txBody>
      </p:sp>
      <p:sp>
        <p:nvSpPr>
          <p:cNvPr id="164866"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 Basis infrastructure and social conscience</a:t>
            </a:r>
            <a:br>
              <a:rPr lang="en-GB" sz="2800" smtClean="0">
                <a:effectLst>
                  <a:outerShdw blurRad="38100" dist="38100" dir="2700000" algn="tl">
                    <a:srgbClr val="C0C0C0"/>
                  </a:outerShdw>
                </a:effectLst>
              </a:rPr>
            </a:br>
            <a:r>
              <a:rPr lang="en-GB" sz="2800" smtClean="0">
                <a:effectLst>
                  <a:outerShdw blurRad="38100" dist="38100" dir="2700000" algn="tl">
                    <a:srgbClr val="C0C0C0"/>
                  </a:outerShdw>
                </a:effectLst>
              </a:rPr>
              <a:t>(1960 – 1972)</a:t>
            </a:r>
          </a:p>
        </p:txBody>
      </p:sp>
      <p:sp>
        <p:nvSpPr>
          <p:cNvPr id="164867" name="Rectangle 3"/>
          <p:cNvSpPr>
            <a:spLocks noGrp="1" noChangeArrowheads="1"/>
          </p:cNvSpPr>
          <p:nvPr>
            <p:ph type="body" sz="half" idx="1"/>
          </p:nvPr>
        </p:nvSpPr>
        <p:spPr>
          <a:xfrm>
            <a:off x="684213" y="2205038"/>
            <a:ext cx="3886200" cy="2908300"/>
          </a:xfrm>
        </p:spPr>
        <p:txBody>
          <a:bodyPr/>
          <a:lstStyle/>
          <a:p>
            <a:pPr eaLnBrk="1" hangingPunct="1">
              <a:defRPr/>
            </a:pPr>
            <a:r>
              <a:rPr lang="en-GB" sz="2800" smtClean="0">
                <a:solidFill>
                  <a:srgbClr val="0000FF"/>
                </a:solidFill>
                <a:effectLst>
                  <a:outerShdw blurRad="38100" dist="38100" dir="2700000" algn="tl">
                    <a:srgbClr val="C0C0C0"/>
                  </a:outerShdw>
                </a:effectLst>
                <a:latin typeface="Arial Rounded MT Bold" pitchFamily="34" charset="0"/>
              </a:rPr>
              <a:t>University reforms</a:t>
            </a:r>
            <a:r>
              <a:rPr lang="en-GB" sz="2800" smtClean="0"/>
              <a:t> and creation of the </a:t>
            </a:r>
            <a:r>
              <a:rPr lang="en-GB" sz="2800" i="1" smtClean="0">
                <a:solidFill>
                  <a:srgbClr val="0000FF"/>
                </a:solidFill>
                <a:effectLst>
                  <a:outerShdw blurRad="38100" dist="38100" dir="2700000" algn="tl">
                    <a:srgbClr val="C0C0C0"/>
                  </a:outerShdw>
                </a:effectLst>
                <a:latin typeface="Arial Rounded MT Bold" pitchFamily="34" charset="0"/>
              </a:rPr>
              <a:t>National Commission for the Academy of Sciences</a:t>
            </a:r>
          </a:p>
        </p:txBody>
      </p:sp>
      <p:pic>
        <p:nvPicPr>
          <p:cNvPr id="45061" name="Picture 5" descr="capitolio_half"/>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148263" y="3860800"/>
            <a:ext cx="2844800" cy="2133600"/>
          </a:xfrm>
          <a:noFill/>
        </p:spPr>
      </p:pic>
      <p:pic>
        <p:nvPicPr>
          <p:cNvPr id="45062" name="Picture 9" descr="universidad-oriente-g"/>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859338" y="1628775"/>
            <a:ext cx="3376612" cy="2133600"/>
          </a:xfr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A0C085C-CCC6-42AC-BF2F-D30B02F13379}" type="slidenum">
              <a:rPr lang="en-GB">
                <a:latin typeface="Arial Black" pitchFamily="34" charset="0"/>
              </a:rPr>
              <a:pPr eaLnBrk="1" hangingPunct="1"/>
              <a:t>45</a:t>
            </a:fld>
            <a:endParaRPr lang="en-GB">
              <a:latin typeface="Arial Black" pitchFamily="34" charset="0"/>
            </a:endParaRPr>
          </a:p>
        </p:txBody>
      </p:sp>
      <p:sp>
        <p:nvSpPr>
          <p:cNvPr id="165890"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 Basis infrastructure and social conscience</a:t>
            </a:r>
            <a:br>
              <a:rPr lang="en-GB" sz="2800" smtClean="0">
                <a:effectLst>
                  <a:outerShdw blurRad="38100" dist="38100" dir="2700000" algn="tl">
                    <a:srgbClr val="C0C0C0"/>
                  </a:outerShdw>
                </a:effectLst>
              </a:rPr>
            </a:br>
            <a:r>
              <a:rPr lang="en-GB" sz="2800" smtClean="0">
                <a:effectLst>
                  <a:outerShdw blurRad="38100" dist="38100" dir="2700000" algn="tl">
                    <a:srgbClr val="C0C0C0"/>
                  </a:outerShdw>
                </a:effectLst>
              </a:rPr>
              <a:t>(1960 – 1972)</a:t>
            </a:r>
          </a:p>
        </p:txBody>
      </p:sp>
      <p:sp>
        <p:nvSpPr>
          <p:cNvPr id="46084" name="Rectangle 3"/>
          <p:cNvSpPr>
            <a:spLocks noGrp="1" noChangeArrowheads="1"/>
          </p:cNvSpPr>
          <p:nvPr>
            <p:ph type="body" sz="half" idx="1"/>
          </p:nvPr>
        </p:nvSpPr>
        <p:spPr>
          <a:xfrm>
            <a:off x="611188" y="1773238"/>
            <a:ext cx="3886200" cy="3773487"/>
          </a:xfrm>
        </p:spPr>
        <p:txBody>
          <a:bodyPr/>
          <a:lstStyle/>
          <a:p>
            <a:pPr eaLnBrk="1" hangingPunct="1"/>
            <a:r>
              <a:rPr lang="en-GB" sz="2800" smtClean="0"/>
              <a:t>First promotions of science graduates educated in Cuba and Europe.</a:t>
            </a:r>
          </a:p>
          <a:p>
            <a:pPr eaLnBrk="1" hangingPunct="1"/>
            <a:r>
              <a:rPr lang="en-GB" sz="2800" smtClean="0"/>
              <a:t>Beginning of scientific exchanges with the Soviet Union and Europe.</a:t>
            </a:r>
          </a:p>
        </p:txBody>
      </p:sp>
      <p:pic>
        <p:nvPicPr>
          <p:cNvPr id="46085" name="Picture 5" descr="450px-Lomonosov_University_Moscow"/>
          <p:cNvPicPr>
            <a:picLocks noGrp="1" noChangeAspect="1" noChangeArrowheads="1"/>
          </p:cNvPicPr>
          <p:nvPr>
            <p:ph sz="quarter" idx="2"/>
          </p:nvPr>
        </p:nvPicPr>
        <p:blipFill>
          <a:blip r:embed="rId3" cstate="print">
            <a:extLst>
              <a:ext uri="{28A0092B-C50C-407E-A947-70E740481C1C}">
                <a14:useLocalDpi xmlns:a14="http://schemas.microsoft.com/office/drawing/2010/main" val="0"/>
              </a:ext>
            </a:extLst>
          </a:blip>
          <a:srcRect/>
          <a:stretch>
            <a:fillRect/>
          </a:stretch>
        </p:blipFill>
        <p:spPr>
          <a:xfrm>
            <a:off x="5724525" y="1628775"/>
            <a:ext cx="1803400" cy="2405063"/>
          </a:xfrm>
          <a:noFill/>
        </p:spPr>
      </p:pic>
      <p:pic>
        <p:nvPicPr>
          <p:cNvPr id="46086" name="Picture 7" descr="jussieu_entree"/>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435600" y="4087813"/>
            <a:ext cx="2579688" cy="1931987"/>
          </a:xfr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3A0DF6D3-82EF-4D5C-8C55-6C13C072616B}" type="slidenum">
              <a:rPr lang="en-GB">
                <a:latin typeface="Arial Black" pitchFamily="34" charset="0"/>
              </a:rPr>
              <a:pPr eaLnBrk="1" hangingPunct="1"/>
              <a:t>46</a:t>
            </a:fld>
            <a:endParaRPr lang="en-GB">
              <a:latin typeface="Arial Black" pitchFamily="34" charset="0"/>
            </a:endParaRPr>
          </a:p>
        </p:txBody>
      </p:sp>
      <p:sp>
        <p:nvSpPr>
          <p:cNvPr id="166914"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 Basis infrastructure and social conscience</a:t>
            </a:r>
            <a:br>
              <a:rPr lang="en-GB" sz="2800" smtClean="0">
                <a:effectLst>
                  <a:outerShdw blurRad="38100" dist="38100" dir="2700000" algn="tl">
                    <a:srgbClr val="C0C0C0"/>
                  </a:outerShdw>
                </a:effectLst>
              </a:rPr>
            </a:br>
            <a:r>
              <a:rPr lang="en-GB" sz="2800" smtClean="0">
                <a:effectLst>
                  <a:outerShdw blurRad="38100" dist="38100" dir="2700000" algn="tl">
                    <a:srgbClr val="C0C0C0"/>
                  </a:outerShdw>
                </a:effectLst>
              </a:rPr>
              <a:t>(1960 – 1972)</a:t>
            </a:r>
          </a:p>
        </p:txBody>
      </p:sp>
      <p:sp>
        <p:nvSpPr>
          <p:cNvPr id="47108" name="Rectangle 3"/>
          <p:cNvSpPr>
            <a:spLocks noGrp="1" noChangeArrowheads="1"/>
          </p:cNvSpPr>
          <p:nvPr>
            <p:ph type="body" sz="half" idx="1"/>
          </p:nvPr>
        </p:nvSpPr>
        <p:spPr>
          <a:xfrm>
            <a:off x="539750" y="2349500"/>
            <a:ext cx="3886200" cy="2908300"/>
          </a:xfrm>
        </p:spPr>
        <p:txBody>
          <a:bodyPr/>
          <a:lstStyle/>
          <a:p>
            <a:pPr eaLnBrk="1" hangingPunct="1">
              <a:lnSpc>
                <a:spcPct val="90000"/>
              </a:lnSpc>
            </a:pPr>
            <a:r>
              <a:rPr lang="en-GB" sz="2800" smtClean="0"/>
              <a:t>The first Cuban designed and Cuban built computer of third generation appears in the University of Havana in 1970. </a:t>
            </a:r>
          </a:p>
        </p:txBody>
      </p:sp>
      <p:pic>
        <p:nvPicPr>
          <p:cNvPr id="47109" name="Picture 5" descr="CID"/>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16463" y="2565400"/>
            <a:ext cx="3168650" cy="2435225"/>
          </a:xfr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F7338CA-B5B0-4486-8110-D4027497E65E}" type="slidenum">
              <a:rPr lang="en-GB">
                <a:latin typeface="Arial Black" pitchFamily="34" charset="0"/>
              </a:rPr>
              <a:pPr eaLnBrk="1" hangingPunct="1"/>
              <a:t>47</a:t>
            </a:fld>
            <a:endParaRPr lang="en-GB">
              <a:latin typeface="Arial Black" pitchFamily="34" charset="0"/>
            </a:endParaRPr>
          </a:p>
        </p:txBody>
      </p:sp>
      <p:sp>
        <p:nvSpPr>
          <p:cNvPr id="108546"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II. Third cycle of education and a national system of scientific research (1973 – 1983)</a:t>
            </a:r>
            <a:endParaRPr lang="en-US" sz="2800" smtClean="0">
              <a:effectLst>
                <a:outerShdw blurRad="38100" dist="38100" dir="2700000" algn="tl">
                  <a:srgbClr val="C0C0C0"/>
                </a:outerShdw>
              </a:effectLst>
            </a:endParaRPr>
          </a:p>
        </p:txBody>
      </p:sp>
      <p:sp>
        <p:nvSpPr>
          <p:cNvPr id="48132" name="Rectangle 3"/>
          <p:cNvSpPr>
            <a:spLocks noGrp="1" noChangeArrowheads="1"/>
          </p:cNvSpPr>
          <p:nvPr>
            <p:ph type="body" sz="half" idx="1"/>
          </p:nvPr>
        </p:nvSpPr>
        <p:spPr>
          <a:xfrm>
            <a:off x="539750" y="1700213"/>
            <a:ext cx="3886200" cy="4176712"/>
          </a:xfrm>
        </p:spPr>
        <p:txBody>
          <a:bodyPr/>
          <a:lstStyle/>
          <a:p>
            <a:pPr eaLnBrk="1" hangingPunct="1">
              <a:lnSpc>
                <a:spcPct val="90000"/>
              </a:lnSpc>
            </a:pPr>
            <a:r>
              <a:rPr lang="en-GB" sz="2400" smtClean="0"/>
              <a:t>First national doctoral promotions at international standards and regulation of scientific degrees. Extension of third cycle education.</a:t>
            </a:r>
          </a:p>
          <a:p>
            <a:pPr eaLnBrk="1" hangingPunct="1">
              <a:lnSpc>
                <a:spcPct val="90000"/>
              </a:lnSpc>
            </a:pPr>
            <a:r>
              <a:rPr lang="en-GB" sz="2400" smtClean="0"/>
              <a:t>Large scale doctoral education in the Soviet Union and Eastern Europe</a:t>
            </a:r>
          </a:p>
        </p:txBody>
      </p:sp>
      <p:pic>
        <p:nvPicPr>
          <p:cNvPr id="48133" name="Picture 5" descr="aulaMagna-doctores"/>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7900" y="2360613"/>
            <a:ext cx="3384550" cy="2544762"/>
          </a:xfr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8693F87-E6C5-455C-B0C3-E2777F5F11B0}" type="slidenum">
              <a:rPr lang="en-GB">
                <a:latin typeface="Arial Black" pitchFamily="34" charset="0"/>
              </a:rPr>
              <a:pPr eaLnBrk="1" hangingPunct="1"/>
              <a:t>48</a:t>
            </a:fld>
            <a:endParaRPr lang="en-GB">
              <a:latin typeface="Arial Black" pitchFamily="34" charset="0"/>
            </a:endParaRPr>
          </a:p>
        </p:txBody>
      </p:sp>
      <p:sp>
        <p:nvSpPr>
          <p:cNvPr id="179202"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II. Third cycle of education and a national system of scientific research (1973 – 1983)</a:t>
            </a:r>
            <a:endParaRPr lang="en-US" sz="2800" smtClean="0">
              <a:effectLst>
                <a:outerShdw blurRad="38100" dist="38100" dir="2700000" algn="tl">
                  <a:srgbClr val="C0C0C0"/>
                </a:outerShdw>
              </a:effectLst>
            </a:endParaRPr>
          </a:p>
        </p:txBody>
      </p:sp>
      <p:sp>
        <p:nvSpPr>
          <p:cNvPr id="49156" name="Rectangle 3"/>
          <p:cNvSpPr>
            <a:spLocks noGrp="1" noChangeArrowheads="1"/>
          </p:cNvSpPr>
          <p:nvPr>
            <p:ph type="body" sz="half" idx="1"/>
          </p:nvPr>
        </p:nvSpPr>
        <p:spPr>
          <a:xfrm>
            <a:off x="609600" y="1600200"/>
            <a:ext cx="3886200" cy="3341688"/>
          </a:xfrm>
        </p:spPr>
        <p:txBody>
          <a:bodyPr/>
          <a:lstStyle/>
          <a:p>
            <a:pPr eaLnBrk="1" hangingPunct="1"/>
            <a:r>
              <a:rPr lang="en-GB" sz="2800" smtClean="0"/>
              <a:t>Creation of the Ministry of Higher Education and national governmental bodies for science policy and development.</a:t>
            </a:r>
          </a:p>
          <a:p>
            <a:pPr eaLnBrk="1" hangingPunct="1"/>
            <a:endParaRPr lang="en-GB" sz="2800" smtClean="0"/>
          </a:p>
          <a:p>
            <a:pPr eaLnBrk="1" hangingPunct="1"/>
            <a:endParaRPr lang="en-GB" sz="2800" smtClean="0"/>
          </a:p>
        </p:txBody>
      </p:sp>
      <p:pic>
        <p:nvPicPr>
          <p:cNvPr id="49157" name="Picture 7" descr="universidad_de_Camague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2000" y="2420938"/>
            <a:ext cx="3816350" cy="2643187"/>
          </a:xfr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D735770-6FB6-43CE-8ED3-C7C7DCACF2E7}" type="slidenum">
              <a:rPr lang="en-GB">
                <a:latin typeface="Arial Black" pitchFamily="34" charset="0"/>
              </a:rPr>
              <a:pPr eaLnBrk="1" hangingPunct="1"/>
              <a:t>49</a:t>
            </a:fld>
            <a:endParaRPr lang="en-GB">
              <a:latin typeface="Arial Black" pitchFamily="34" charset="0"/>
            </a:endParaRPr>
          </a:p>
        </p:txBody>
      </p:sp>
      <p:sp>
        <p:nvSpPr>
          <p:cNvPr id="181250"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II. Third cycle of education and a national system of scientific research (1973 – 1983)</a:t>
            </a:r>
            <a:endParaRPr lang="en-US" sz="2800" smtClean="0">
              <a:effectLst>
                <a:outerShdw blurRad="38100" dist="38100" dir="2700000" algn="tl">
                  <a:srgbClr val="C0C0C0"/>
                </a:outerShdw>
              </a:effectLst>
            </a:endParaRPr>
          </a:p>
        </p:txBody>
      </p:sp>
      <p:sp>
        <p:nvSpPr>
          <p:cNvPr id="181251" name="Rectangle 3"/>
          <p:cNvSpPr>
            <a:spLocks noGrp="1" noChangeArrowheads="1"/>
          </p:cNvSpPr>
          <p:nvPr>
            <p:ph type="body" idx="1"/>
          </p:nvPr>
        </p:nvSpPr>
        <p:spPr>
          <a:xfrm>
            <a:off x="611188" y="2349500"/>
            <a:ext cx="7924800" cy="2765425"/>
          </a:xfrm>
        </p:spPr>
        <p:txBody>
          <a:bodyPr/>
          <a:lstStyle/>
          <a:p>
            <a:pPr eaLnBrk="1" hangingPunct="1">
              <a:defRPr/>
            </a:pPr>
            <a:r>
              <a:rPr lang="en-GB" smtClean="0"/>
              <a:t>First labour regulations for manpower in science and development, as the law establishing </a:t>
            </a:r>
            <a:r>
              <a:rPr lang="en-GB" smtClean="0">
                <a:solidFill>
                  <a:srgbClr val="0000FF"/>
                </a:solidFill>
                <a:effectLst>
                  <a:outerShdw blurRad="38100" dist="38100" dir="2700000" algn="tl">
                    <a:srgbClr val="C0C0C0"/>
                  </a:outerShdw>
                </a:effectLst>
                <a:latin typeface="Arial Rounded MT Bold" pitchFamily="34" charset="0"/>
              </a:rPr>
              <a:t>scientific degrees</a:t>
            </a:r>
            <a:r>
              <a:rPr lang="en-GB" smtClean="0"/>
              <a:t>, </a:t>
            </a:r>
            <a:r>
              <a:rPr lang="en-GB" smtClean="0">
                <a:solidFill>
                  <a:srgbClr val="0000FF"/>
                </a:solidFill>
                <a:effectLst>
                  <a:outerShdw blurRad="38100" dist="38100" dir="2700000" algn="tl">
                    <a:srgbClr val="C0C0C0"/>
                  </a:outerShdw>
                </a:effectLst>
                <a:latin typeface="Arial Rounded MT Bold" pitchFamily="34" charset="0"/>
              </a:rPr>
              <a:t>higher education teaching</a:t>
            </a:r>
            <a:r>
              <a:rPr lang="en-GB" smtClean="0"/>
              <a:t> and </a:t>
            </a:r>
            <a:r>
              <a:rPr lang="en-GB" smtClean="0">
                <a:solidFill>
                  <a:srgbClr val="0000FF"/>
                </a:solidFill>
                <a:effectLst>
                  <a:outerShdw blurRad="38100" dist="38100" dir="2700000" algn="tl">
                    <a:srgbClr val="C0C0C0"/>
                  </a:outerShdw>
                </a:effectLst>
                <a:latin typeface="Arial Rounded MT Bold" pitchFamily="34" charset="0"/>
              </a:rPr>
              <a:t>scientific research</a:t>
            </a:r>
            <a:r>
              <a:rPr lang="en-GB" smtClean="0"/>
              <a:t> labour scales and salaries.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72B4C68-C7F4-4919-9841-C9D56A1FC317}" type="slidenum">
              <a:rPr lang="en-GB">
                <a:latin typeface="Arial Black" pitchFamily="34" charset="0"/>
              </a:rPr>
              <a:pPr eaLnBrk="1" hangingPunct="1"/>
              <a:t>5</a:t>
            </a:fld>
            <a:endParaRPr lang="en-GB">
              <a:latin typeface="Arial Black" pitchFamily="34" charset="0"/>
            </a:endParaRPr>
          </a:p>
        </p:txBody>
      </p:sp>
      <p:sp>
        <p:nvSpPr>
          <p:cNvPr id="6146" name="Rectangle 2"/>
          <p:cNvSpPr>
            <a:spLocks noGrp="1" noChangeArrowheads="1"/>
          </p:cNvSpPr>
          <p:nvPr>
            <p:ph type="title"/>
          </p:nvPr>
        </p:nvSpPr>
        <p:spPr/>
        <p:txBody>
          <a:bodyPr/>
          <a:lstStyle/>
          <a:p>
            <a:pPr eaLnBrk="1" hangingPunct="1">
              <a:defRPr/>
            </a:pPr>
            <a:r>
              <a:rPr lang="en-GB" sz="2500" smtClean="0"/>
              <a:t>The geographical scenario</a:t>
            </a:r>
            <a:br>
              <a:rPr lang="en-GB" sz="2500" smtClean="0"/>
            </a:br>
            <a:r>
              <a:rPr lang="en-GB" smtClean="0">
                <a:effectLst>
                  <a:outerShdw blurRad="38100" dist="38100" dir="2700000" algn="tl">
                    <a:srgbClr val="C0C0C0"/>
                  </a:outerShdw>
                </a:effectLst>
              </a:rPr>
              <a:t>Cuba in America</a:t>
            </a:r>
          </a:p>
        </p:txBody>
      </p:sp>
      <p:pic>
        <p:nvPicPr>
          <p:cNvPr id="9220" name="Picture 8" descr="Hurricane_over-Cuba"/>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124075" y="1268413"/>
            <a:ext cx="4657725" cy="5402262"/>
          </a:xfr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245155A-5C01-46E3-AC02-A4719436A56B}" type="slidenum">
              <a:rPr lang="en-GB">
                <a:latin typeface="Arial Black" pitchFamily="34" charset="0"/>
              </a:rPr>
              <a:pPr eaLnBrk="1" hangingPunct="1"/>
              <a:t>50</a:t>
            </a:fld>
            <a:endParaRPr lang="en-GB">
              <a:latin typeface="Arial Black" pitchFamily="34" charset="0"/>
            </a:endParaRPr>
          </a:p>
        </p:txBody>
      </p:sp>
      <p:sp>
        <p:nvSpPr>
          <p:cNvPr id="182274"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II. Third cycle of education and a national system of scientific research (1973 – 1983)</a:t>
            </a:r>
            <a:endParaRPr lang="en-US" sz="2800" smtClean="0">
              <a:effectLst>
                <a:outerShdw blurRad="38100" dist="38100" dir="2700000" algn="tl">
                  <a:srgbClr val="C0C0C0"/>
                </a:outerShdw>
              </a:effectLst>
            </a:endParaRPr>
          </a:p>
        </p:txBody>
      </p:sp>
      <p:sp>
        <p:nvSpPr>
          <p:cNvPr id="182275" name="Rectangle 3"/>
          <p:cNvSpPr>
            <a:spLocks noGrp="1" noChangeArrowheads="1"/>
          </p:cNvSpPr>
          <p:nvPr>
            <p:ph type="body" sz="half" idx="1"/>
          </p:nvPr>
        </p:nvSpPr>
        <p:spPr/>
        <p:txBody>
          <a:bodyPr/>
          <a:lstStyle/>
          <a:p>
            <a:pPr eaLnBrk="1" hangingPunct="1">
              <a:defRPr/>
            </a:pPr>
            <a:r>
              <a:rPr lang="en-GB" sz="2400" smtClean="0"/>
              <a:t>New </a:t>
            </a:r>
            <a:r>
              <a:rPr lang="en-GB" sz="2400" smtClean="0">
                <a:solidFill>
                  <a:srgbClr val="0000FF"/>
                </a:solidFill>
                <a:effectLst>
                  <a:outerShdw blurRad="38100" dist="38100" dir="2700000" algn="tl">
                    <a:srgbClr val="C0C0C0"/>
                  </a:outerShdw>
                </a:effectLst>
                <a:latin typeface="Arial Rounded MT Bold" pitchFamily="34" charset="0"/>
              </a:rPr>
              <a:t>research and development centres</a:t>
            </a:r>
            <a:r>
              <a:rPr lang="en-GB" sz="2400" smtClean="0"/>
              <a:t> associated with different branches of the national economy: agriculture, sugar industry, basic industries, construction and transportations</a:t>
            </a:r>
          </a:p>
          <a:p>
            <a:pPr eaLnBrk="1" hangingPunct="1">
              <a:defRPr/>
            </a:pPr>
            <a:r>
              <a:rPr lang="en-GB" sz="2400" smtClean="0"/>
              <a:t>New Cuban designed and Cuban built </a:t>
            </a:r>
            <a:r>
              <a:rPr lang="en-GB" sz="2400" smtClean="0">
                <a:solidFill>
                  <a:srgbClr val="0000FF"/>
                </a:solidFill>
                <a:effectLst>
                  <a:outerShdw blurRad="38100" dist="38100" dir="2700000" algn="tl">
                    <a:srgbClr val="C0C0C0"/>
                  </a:outerShdw>
                </a:effectLst>
                <a:latin typeface="Arial Rounded MT Bold" pitchFamily="34" charset="0"/>
              </a:rPr>
              <a:t>sugar factories</a:t>
            </a:r>
          </a:p>
        </p:txBody>
      </p:sp>
      <p:pic>
        <p:nvPicPr>
          <p:cNvPr id="51205" name="Picture 6" descr="central-batall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48263" y="2636838"/>
            <a:ext cx="2589212" cy="1941512"/>
          </a:xfr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556F24E-CA92-404C-AF83-44A67488F46A}" type="slidenum">
              <a:rPr lang="en-GB">
                <a:latin typeface="Arial Black" pitchFamily="34" charset="0"/>
              </a:rPr>
              <a:pPr eaLnBrk="1" hangingPunct="1"/>
              <a:t>51</a:t>
            </a:fld>
            <a:endParaRPr lang="en-GB">
              <a:latin typeface="Arial Black" pitchFamily="34" charset="0"/>
            </a:endParaRPr>
          </a:p>
        </p:txBody>
      </p:sp>
      <p:sp>
        <p:nvSpPr>
          <p:cNvPr id="183298" name="Rectangle 2"/>
          <p:cNvSpPr>
            <a:spLocks noGrp="1" noChangeArrowheads="1"/>
          </p:cNvSpPr>
          <p:nvPr>
            <p:ph type="title"/>
          </p:nvPr>
        </p:nvSpPr>
        <p:spPr/>
        <p:txBody>
          <a:bodyPr/>
          <a:lstStyle/>
          <a:p>
            <a:pPr eaLnBrk="1" hangingPunct="1">
              <a:defRPr/>
            </a:pPr>
            <a:r>
              <a:rPr lang="en-GB" sz="2800" smtClean="0">
                <a:effectLst>
                  <a:outerShdw blurRad="38100" dist="38100" dir="2700000" algn="tl">
                    <a:srgbClr val="C0C0C0"/>
                  </a:outerShdw>
                </a:effectLst>
              </a:rPr>
              <a:t>II. Third cycle of education and a national system of scientific research (1973 – 1983)</a:t>
            </a:r>
            <a:endParaRPr lang="en-US" sz="2800" smtClean="0">
              <a:effectLst>
                <a:outerShdw blurRad="38100" dist="38100" dir="2700000" algn="tl">
                  <a:srgbClr val="C0C0C0"/>
                </a:outerShdw>
              </a:effectLst>
            </a:endParaRPr>
          </a:p>
        </p:txBody>
      </p:sp>
      <p:sp>
        <p:nvSpPr>
          <p:cNvPr id="183299" name="Rectangle 3"/>
          <p:cNvSpPr>
            <a:spLocks noGrp="1" noChangeArrowheads="1"/>
          </p:cNvSpPr>
          <p:nvPr>
            <p:ph type="body" idx="1"/>
          </p:nvPr>
        </p:nvSpPr>
        <p:spPr>
          <a:xfrm>
            <a:off x="611188" y="2852738"/>
            <a:ext cx="7924800" cy="1252537"/>
          </a:xfrm>
        </p:spPr>
        <p:txBody>
          <a:bodyPr/>
          <a:lstStyle/>
          <a:p>
            <a:pPr eaLnBrk="1" hangingPunct="1">
              <a:defRPr/>
            </a:pPr>
            <a:r>
              <a:rPr lang="en-GB" smtClean="0"/>
              <a:t>Development of a body and national policy on </a:t>
            </a:r>
            <a:r>
              <a:rPr lang="en-GB" smtClean="0">
                <a:solidFill>
                  <a:srgbClr val="0000FF"/>
                </a:solidFill>
                <a:effectLst>
                  <a:outerShdw blurRad="38100" dist="38100" dir="2700000" algn="tl">
                    <a:srgbClr val="C0C0C0"/>
                  </a:outerShdw>
                </a:effectLst>
                <a:latin typeface="Arial Rounded MT Bold" pitchFamily="34" charset="0"/>
              </a:rPr>
              <a:t>standards and metrology</a:t>
            </a:r>
            <a:r>
              <a:rPr lang="en-GB" smtClean="0"/>
              <a: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9CA2ED9-7D36-43DB-92F4-442440E421EC}" type="slidenum">
              <a:rPr lang="en-GB">
                <a:latin typeface="Arial Black" pitchFamily="34" charset="0"/>
              </a:rPr>
              <a:pPr eaLnBrk="1" hangingPunct="1"/>
              <a:t>52</a:t>
            </a:fld>
            <a:endParaRPr lang="en-GB">
              <a:latin typeface="Arial Black" pitchFamily="34" charset="0"/>
            </a:endParaRPr>
          </a:p>
        </p:txBody>
      </p:sp>
      <p:sp>
        <p:nvSpPr>
          <p:cNvPr id="109570" name="Rectangle 2"/>
          <p:cNvSpPr>
            <a:spLocks noGrp="1" noChangeArrowheads="1"/>
          </p:cNvSpPr>
          <p:nvPr>
            <p:ph type="title"/>
          </p:nvPr>
        </p:nvSpPr>
        <p:spPr>
          <a:xfrm>
            <a:off x="179388" y="188913"/>
            <a:ext cx="8015287" cy="914400"/>
          </a:xfrm>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109571" name="Rectangle 3"/>
          <p:cNvSpPr>
            <a:spLocks noGrp="1" noChangeArrowheads="1"/>
          </p:cNvSpPr>
          <p:nvPr>
            <p:ph type="body" idx="1"/>
          </p:nvPr>
        </p:nvSpPr>
        <p:spPr>
          <a:xfrm>
            <a:off x="323850" y="2565400"/>
            <a:ext cx="8496300" cy="2232025"/>
          </a:xfrm>
        </p:spPr>
        <p:txBody>
          <a:bodyPr/>
          <a:lstStyle/>
          <a:p>
            <a:pPr eaLnBrk="1" hangingPunct="1">
              <a:lnSpc>
                <a:spcPct val="80000"/>
              </a:lnSpc>
              <a:defRPr/>
            </a:pPr>
            <a:r>
              <a:rPr lang="en-GB" sz="3600" smtClean="0"/>
              <a:t>Promoting policy of “</a:t>
            </a:r>
            <a:r>
              <a:rPr lang="en-GB" sz="3600" smtClean="0">
                <a:solidFill>
                  <a:srgbClr val="0000FF"/>
                </a:solidFill>
                <a:effectLst>
                  <a:outerShdw blurRad="38100" dist="38100" dir="2700000" algn="tl">
                    <a:srgbClr val="C0C0C0"/>
                  </a:outerShdw>
                </a:effectLst>
                <a:latin typeface="Arial Rounded MT Bold" pitchFamily="34" charset="0"/>
              </a:rPr>
              <a:t>progress pushed by science and not pulled by social demand</a:t>
            </a:r>
            <a:r>
              <a:rPr lang="en-GB" sz="3600" smtClean="0"/>
              <a:t>” and establishing </a:t>
            </a:r>
            <a:r>
              <a:rPr lang="en-GB" sz="3600" smtClean="0">
                <a:solidFill>
                  <a:srgbClr val="0000FF"/>
                </a:solidFill>
                <a:effectLst>
                  <a:outerShdw blurRad="38100" dist="38100" dir="2700000" algn="tl">
                    <a:srgbClr val="C0C0C0"/>
                  </a:outerShdw>
                </a:effectLst>
                <a:latin typeface="Arial Rounded MT Bold" pitchFamily="34" charset="0"/>
              </a:rPr>
              <a:t>national programs for science and technology</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ABB3C18-6321-4BF4-B9F0-2D62949C52DF}" type="slidenum">
              <a:rPr lang="en-GB">
                <a:latin typeface="Arial Black" pitchFamily="34" charset="0"/>
              </a:rPr>
              <a:pPr eaLnBrk="1" hangingPunct="1"/>
              <a:t>53</a:t>
            </a:fld>
            <a:endParaRPr lang="en-GB">
              <a:latin typeface="Arial Black" pitchFamily="34" charset="0"/>
            </a:endParaRPr>
          </a:p>
        </p:txBody>
      </p:sp>
      <p:sp>
        <p:nvSpPr>
          <p:cNvPr id="214018"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54276" name="Rectangle 3"/>
          <p:cNvSpPr>
            <a:spLocks noGrp="1" noChangeArrowheads="1"/>
          </p:cNvSpPr>
          <p:nvPr>
            <p:ph type="body" sz="half" idx="1"/>
          </p:nvPr>
        </p:nvSpPr>
        <p:spPr>
          <a:xfrm>
            <a:off x="609600" y="1600200"/>
            <a:ext cx="3886200" cy="4276725"/>
          </a:xfrm>
        </p:spPr>
        <p:txBody>
          <a:bodyPr/>
          <a:lstStyle/>
          <a:p>
            <a:pPr eaLnBrk="1" hangingPunct="1">
              <a:lnSpc>
                <a:spcPct val="80000"/>
              </a:lnSpc>
            </a:pPr>
            <a:r>
              <a:rPr lang="en-GB" smtClean="0"/>
              <a:t>Applied technological advances were determined by imports of old fashioned systems from Eastern Europe, although at very favourable trade conditions</a:t>
            </a:r>
          </a:p>
        </p:txBody>
      </p:sp>
      <p:pic>
        <p:nvPicPr>
          <p:cNvPr id="54277" name="Picture 5" descr="005-Cuba-Havana-Che-&amp;-Lada_r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33950" y="1600200"/>
            <a:ext cx="3314700" cy="4419600"/>
          </a:xfr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7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FA034E4-FB47-46E1-8043-9A20FF41FA6A}" type="slidenum">
              <a:rPr lang="en-GB">
                <a:latin typeface="Arial Black" pitchFamily="34" charset="0"/>
              </a:rPr>
              <a:pPr eaLnBrk="1" hangingPunct="1"/>
              <a:t>54</a:t>
            </a:fld>
            <a:endParaRPr lang="en-GB">
              <a:latin typeface="Arial Black" pitchFamily="34" charset="0"/>
            </a:endParaRPr>
          </a:p>
        </p:txBody>
      </p:sp>
      <p:sp>
        <p:nvSpPr>
          <p:cNvPr id="216066"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55300" name="Rectangle 3"/>
          <p:cNvSpPr>
            <a:spLocks noGrp="1" noChangeArrowheads="1"/>
          </p:cNvSpPr>
          <p:nvPr>
            <p:ph type="body" sz="half" idx="1"/>
          </p:nvPr>
        </p:nvSpPr>
        <p:spPr>
          <a:xfrm>
            <a:off x="611188" y="2205038"/>
            <a:ext cx="3886200" cy="3197225"/>
          </a:xfrm>
        </p:spPr>
        <p:txBody>
          <a:bodyPr/>
          <a:lstStyle/>
          <a:p>
            <a:pPr eaLnBrk="1" hangingPunct="1">
              <a:lnSpc>
                <a:spcPct val="80000"/>
              </a:lnSpc>
            </a:pPr>
            <a:r>
              <a:rPr lang="en-GB" smtClean="0"/>
              <a:t>Begins the application of science products that were nationally generated in public health </a:t>
            </a:r>
          </a:p>
        </p:txBody>
      </p:sp>
      <p:pic>
        <p:nvPicPr>
          <p:cNvPr id="55301" name="Picture 5" descr="ppg"/>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524500" y="1600200"/>
            <a:ext cx="2133600" cy="2133600"/>
          </a:xfrm>
          <a:noFill/>
        </p:spPr>
      </p:pic>
      <p:pic>
        <p:nvPicPr>
          <p:cNvPr id="55302" name="Picture 7" descr="42vaccine_graph"/>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4675188" y="3886200"/>
            <a:ext cx="3832225" cy="2133600"/>
          </a:xfr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66BC73E-52A5-4CA0-AAE2-3CCD89732763}" type="slidenum">
              <a:rPr lang="en-GB">
                <a:latin typeface="Arial Black" pitchFamily="34" charset="0"/>
              </a:rPr>
              <a:pPr eaLnBrk="1" hangingPunct="1"/>
              <a:t>55</a:t>
            </a:fld>
            <a:endParaRPr lang="en-GB">
              <a:latin typeface="Arial Black" pitchFamily="34" charset="0"/>
            </a:endParaRPr>
          </a:p>
        </p:txBody>
      </p:sp>
      <p:sp>
        <p:nvSpPr>
          <p:cNvPr id="218114"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56324" name="Rectangle 3"/>
          <p:cNvSpPr>
            <a:spLocks noGrp="1" noChangeArrowheads="1"/>
          </p:cNvSpPr>
          <p:nvPr>
            <p:ph type="body" sz="half" idx="1"/>
          </p:nvPr>
        </p:nvSpPr>
        <p:spPr>
          <a:xfrm>
            <a:off x="684213" y="2133600"/>
            <a:ext cx="3886200" cy="3341688"/>
          </a:xfrm>
        </p:spPr>
        <p:txBody>
          <a:bodyPr/>
          <a:lstStyle/>
          <a:p>
            <a:pPr eaLnBrk="1" hangingPunct="1">
              <a:lnSpc>
                <a:spcPct val="80000"/>
              </a:lnSpc>
            </a:pPr>
            <a:r>
              <a:rPr lang="en-GB" smtClean="0"/>
              <a:t>Strong support for endogenous “in site” technological advance by social mobilisation (“Forum de Piezas de Repuesto”, ANIR, BTJ, etc.)</a:t>
            </a:r>
          </a:p>
        </p:txBody>
      </p:sp>
      <p:pic>
        <p:nvPicPr>
          <p:cNvPr id="56325" name="Picture 5" descr="BTj"/>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34013" y="2566988"/>
            <a:ext cx="2314575" cy="2486025"/>
          </a:xfr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3DA6E26-48F4-4AC4-AEED-793AA4CC9CA7}" type="slidenum">
              <a:rPr lang="en-GB">
                <a:latin typeface="Arial Black" pitchFamily="34" charset="0"/>
              </a:rPr>
              <a:pPr eaLnBrk="1" hangingPunct="1"/>
              <a:t>56</a:t>
            </a:fld>
            <a:endParaRPr lang="en-GB">
              <a:latin typeface="Arial Black" pitchFamily="34" charset="0"/>
            </a:endParaRPr>
          </a:p>
        </p:txBody>
      </p:sp>
      <p:sp>
        <p:nvSpPr>
          <p:cNvPr id="220162"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57348" name="Rectangle 3"/>
          <p:cNvSpPr>
            <a:spLocks noGrp="1" noChangeArrowheads="1"/>
          </p:cNvSpPr>
          <p:nvPr>
            <p:ph type="body" sz="half" idx="1"/>
          </p:nvPr>
        </p:nvSpPr>
        <p:spPr>
          <a:xfrm>
            <a:off x="539750" y="2565400"/>
            <a:ext cx="3886200" cy="2808288"/>
          </a:xfrm>
        </p:spPr>
        <p:txBody>
          <a:bodyPr/>
          <a:lstStyle/>
          <a:p>
            <a:pPr eaLnBrk="1" hangingPunct="1">
              <a:lnSpc>
                <a:spcPct val="80000"/>
              </a:lnSpc>
            </a:pPr>
            <a:r>
              <a:rPr lang="en-GB" smtClean="0"/>
              <a:t>Creation of “scientific poles” for research and development and nuclear science institutions</a:t>
            </a:r>
          </a:p>
        </p:txBody>
      </p:sp>
      <p:pic>
        <p:nvPicPr>
          <p:cNvPr id="57349" name="Picture 5" descr="cigb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27538" y="2492375"/>
            <a:ext cx="3960812" cy="2690813"/>
          </a:xfr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CBBEF371-BC8B-4617-8B61-06529BDEC4D2}" type="slidenum">
              <a:rPr lang="en-GB">
                <a:latin typeface="Arial Black" pitchFamily="34" charset="0"/>
              </a:rPr>
              <a:pPr eaLnBrk="1" hangingPunct="1"/>
              <a:t>57</a:t>
            </a:fld>
            <a:endParaRPr lang="en-GB">
              <a:latin typeface="Arial Black" pitchFamily="34" charset="0"/>
            </a:endParaRPr>
          </a:p>
        </p:txBody>
      </p:sp>
      <p:sp>
        <p:nvSpPr>
          <p:cNvPr id="222210" name="Rectangle 2"/>
          <p:cNvSpPr>
            <a:spLocks noGrp="1" noChangeArrowheads="1"/>
          </p:cNvSpPr>
          <p:nvPr>
            <p:ph type="title"/>
          </p:nvPr>
        </p:nvSpPr>
        <p:spPr>
          <a:xfrm>
            <a:off x="179388" y="188913"/>
            <a:ext cx="8015287" cy="914400"/>
          </a:xfrm>
        </p:spPr>
        <p:txBody>
          <a:bodyPr/>
          <a:lstStyle/>
          <a:p>
            <a:pPr eaLnBrk="1" hangingPunct="1">
              <a:defRPr/>
            </a:pPr>
            <a:r>
              <a:rPr lang="en-US" sz="2800" smtClean="0">
                <a:effectLst>
                  <a:outerShdw blurRad="38100" dist="38100" dir="2700000" algn="tl">
                    <a:srgbClr val="C0C0C0"/>
                  </a:outerShdw>
                </a:effectLst>
              </a:rPr>
              <a:t>III. Integration of science, technological innovation and national economy (1984 – 1990)</a:t>
            </a:r>
          </a:p>
        </p:txBody>
      </p:sp>
      <p:sp>
        <p:nvSpPr>
          <p:cNvPr id="58372" name="Rectangle 3"/>
          <p:cNvSpPr>
            <a:spLocks noGrp="1" noChangeArrowheads="1"/>
          </p:cNvSpPr>
          <p:nvPr>
            <p:ph type="body" idx="1"/>
          </p:nvPr>
        </p:nvSpPr>
        <p:spPr>
          <a:xfrm>
            <a:off x="323850" y="3068638"/>
            <a:ext cx="8496300" cy="1079500"/>
          </a:xfrm>
        </p:spPr>
        <p:txBody>
          <a:bodyPr/>
          <a:lstStyle/>
          <a:p>
            <a:pPr eaLnBrk="1" hangingPunct="1">
              <a:lnSpc>
                <a:spcPct val="80000"/>
              </a:lnSpc>
            </a:pPr>
            <a:r>
              <a:rPr lang="en-GB" smtClean="0"/>
              <a:t>Questioning of non-utilitarian character and other problems of doctoral education</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2851DC1-1B83-499A-96FA-CA4B7B693BE7}" type="slidenum">
              <a:rPr lang="en-GB">
                <a:latin typeface="Arial Black" pitchFamily="34" charset="0"/>
              </a:rPr>
              <a:pPr eaLnBrk="1" hangingPunct="1"/>
              <a:t>58</a:t>
            </a:fld>
            <a:endParaRPr lang="en-GB">
              <a:latin typeface="Arial Black" pitchFamily="34" charset="0"/>
            </a:endParaRPr>
          </a:p>
        </p:txBody>
      </p:sp>
      <p:sp>
        <p:nvSpPr>
          <p:cNvPr id="110594" name="Rectangle 2"/>
          <p:cNvSpPr>
            <a:spLocks noGrp="1" noChangeArrowheads="1"/>
          </p:cNvSpPr>
          <p:nvPr>
            <p:ph type="title"/>
          </p:nvPr>
        </p:nvSpPr>
        <p:spPr>
          <a:xfrm>
            <a:off x="250825" y="260350"/>
            <a:ext cx="8015288" cy="823913"/>
          </a:xfrm>
        </p:spPr>
        <p:txBody>
          <a:bodyPr/>
          <a:lstStyle/>
          <a:p>
            <a:pPr eaLnBrk="1" hangingPunct="1">
              <a:defRPr/>
            </a:pPr>
            <a:r>
              <a:rPr lang="en-US" sz="2800" smtClean="0">
                <a:effectLst>
                  <a:outerShdw blurRad="38100" dist="38100" dir="2700000" algn="tl">
                    <a:srgbClr val="C0C0C0"/>
                  </a:outerShdw>
                </a:effectLst>
              </a:rPr>
              <a:t>IV. National economic crisis: investments in selected fields (1991 – 1994)</a:t>
            </a:r>
          </a:p>
        </p:txBody>
      </p:sp>
      <p:sp>
        <p:nvSpPr>
          <p:cNvPr id="110595" name="Rectangle 3"/>
          <p:cNvSpPr>
            <a:spLocks noGrp="1" noChangeArrowheads="1"/>
          </p:cNvSpPr>
          <p:nvPr>
            <p:ph type="body" idx="1"/>
          </p:nvPr>
        </p:nvSpPr>
        <p:spPr>
          <a:xfrm>
            <a:off x="323850" y="2492375"/>
            <a:ext cx="8424863" cy="1944688"/>
          </a:xfrm>
        </p:spPr>
        <p:txBody>
          <a:bodyPr/>
          <a:lstStyle/>
          <a:p>
            <a:pPr eaLnBrk="1" hangingPunct="1">
              <a:lnSpc>
                <a:spcPct val="90000"/>
              </a:lnSpc>
              <a:defRPr/>
            </a:pPr>
            <a:r>
              <a:rPr lang="en-GB" smtClean="0"/>
              <a:t>Application of the “</a:t>
            </a:r>
            <a:r>
              <a:rPr lang="en-GB" smtClean="0">
                <a:solidFill>
                  <a:srgbClr val="0000FF"/>
                </a:solidFill>
                <a:effectLst>
                  <a:outerShdw blurRad="38100" dist="38100" dir="2700000" algn="tl">
                    <a:srgbClr val="C0C0C0"/>
                  </a:outerShdw>
                </a:effectLst>
                <a:latin typeface="Arial Rounded MT Bold" pitchFamily="34" charset="0"/>
              </a:rPr>
              <a:t>período especial</a:t>
            </a:r>
            <a:r>
              <a:rPr lang="en-GB" smtClean="0"/>
              <a:t>” in an economy of survival for science policy by encouraging self funding of research teams and quite all the research institutions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64ED692-3C96-4CB8-9D17-8183B230C953}" type="slidenum">
              <a:rPr lang="en-GB">
                <a:latin typeface="Arial Black" pitchFamily="34" charset="0"/>
              </a:rPr>
              <a:pPr eaLnBrk="1" hangingPunct="1"/>
              <a:t>59</a:t>
            </a:fld>
            <a:endParaRPr lang="en-GB">
              <a:latin typeface="Arial Black" pitchFamily="34" charset="0"/>
            </a:endParaRPr>
          </a:p>
        </p:txBody>
      </p:sp>
      <p:sp>
        <p:nvSpPr>
          <p:cNvPr id="231426"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IV. National economic crisis: investments in selected fields (1991 – 1994)</a:t>
            </a:r>
          </a:p>
        </p:txBody>
      </p:sp>
      <p:sp>
        <p:nvSpPr>
          <p:cNvPr id="60420" name="Rectangle 3"/>
          <p:cNvSpPr>
            <a:spLocks noGrp="1" noChangeArrowheads="1"/>
          </p:cNvSpPr>
          <p:nvPr>
            <p:ph type="body" sz="half" idx="1"/>
          </p:nvPr>
        </p:nvSpPr>
        <p:spPr/>
        <p:txBody>
          <a:bodyPr/>
          <a:lstStyle/>
          <a:p>
            <a:pPr eaLnBrk="1" hangingPunct="1">
              <a:lnSpc>
                <a:spcPct val="90000"/>
              </a:lnSpc>
              <a:buFont typeface="Wingdings" pitchFamily="2" charset="2"/>
              <a:buNone/>
            </a:pPr>
            <a:endParaRPr lang="en-GB" sz="2400" smtClean="0"/>
          </a:p>
          <a:p>
            <a:pPr eaLnBrk="1" hangingPunct="1">
              <a:lnSpc>
                <a:spcPct val="90000"/>
              </a:lnSpc>
            </a:pPr>
            <a:r>
              <a:rPr lang="en-GB" sz="2400" smtClean="0"/>
              <a:t>Establishing new laboratories and factories by investments of the central government in selected fields where products of science were economically promising, mostly in the field of applications on public health</a:t>
            </a:r>
          </a:p>
        </p:txBody>
      </p:sp>
      <p:pic>
        <p:nvPicPr>
          <p:cNvPr id="60421" name="Picture 5" descr="cubalahabana_inmunologi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62550" y="1862138"/>
            <a:ext cx="2857500" cy="3895725"/>
          </a:xfr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 </a:t>
            </a:r>
            <a:r>
              <a:rPr lang="es-ES" dirty="0" err="1" smtClean="0"/>
              <a:t>map</a:t>
            </a:r>
            <a:r>
              <a:rPr lang="es-ES" dirty="0" smtClean="0"/>
              <a:t> of Cuba </a:t>
            </a:r>
            <a:r>
              <a:rPr lang="es-ES" dirty="0" err="1" smtClean="0"/>
              <a:t>today</a:t>
            </a:r>
            <a:endParaRPr lang="es-ES" dirty="0"/>
          </a:p>
        </p:txBody>
      </p:sp>
      <p:pic>
        <p:nvPicPr>
          <p:cNvPr id="5" name="4 Marcador de conten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98727" y="1600200"/>
            <a:ext cx="6346545" cy="4419600"/>
          </a:xfrm>
        </p:spPr>
      </p:pic>
      <p:sp>
        <p:nvSpPr>
          <p:cNvPr id="4" name="3 Marcador de número de diapositiva"/>
          <p:cNvSpPr>
            <a:spLocks noGrp="1"/>
          </p:cNvSpPr>
          <p:nvPr>
            <p:ph type="sldNum" sz="quarter" idx="12"/>
          </p:nvPr>
        </p:nvSpPr>
        <p:spPr/>
        <p:txBody>
          <a:bodyPr/>
          <a:lstStyle/>
          <a:p>
            <a:pPr>
              <a:defRPr/>
            </a:pPr>
            <a:fld id="{6A4CCA34-B7AF-4E64-8CD9-79CC862F5027}" type="slidenum">
              <a:rPr lang="en-GB" smtClean="0"/>
              <a:pPr>
                <a:defRPr/>
              </a:pPr>
              <a:t>6</a:t>
            </a:fld>
            <a:endParaRPr lang="en-GB"/>
          </a:p>
        </p:txBody>
      </p:sp>
    </p:spTree>
    <p:extLst>
      <p:ext uri="{BB962C8B-B14F-4D97-AF65-F5344CB8AC3E}">
        <p14:creationId xmlns:p14="http://schemas.microsoft.com/office/powerpoint/2010/main" val="29925731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A03A99B-7BDC-4979-A21A-98E847B61855}" type="slidenum">
              <a:rPr lang="en-GB">
                <a:latin typeface="Arial Black" pitchFamily="34" charset="0"/>
              </a:rPr>
              <a:pPr eaLnBrk="1" hangingPunct="1"/>
              <a:t>60</a:t>
            </a:fld>
            <a:endParaRPr lang="en-GB">
              <a:latin typeface="Arial Black" pitchFamily="34" charset="0"/>
            </a:endParaRPr>
          </a:p>
        </p:txBody>
      </p:sp>
      <p:sp>
        <p:nvSpPr>
          <p:cNvPr id="233474" name="Rectangle 2"/>
          <p:cNvSpPr>
            <a:spLocks noGrp="1" noChangeArrowheads="1"/>
          </p:cNvSpPr>
          <p:nvPr>
            <p:ph type="title"/>
          </p:nvPr>
        </p:nvSpPr>
        <p:spPr>
          <a:xfrm>
            <a:off x="250825" y="260350"/>
            <a:ext cx="8015288" cy="823913"/>
          </a:xfrm>
        </p:spPr>
        <p:txBody>
          <a:bodyPr/>
          <a:lstStyle/>
          <a:p>
            <a:pPr eaLnBrk="1" hangingPunct="1">
              <a:defRPr/>
            </a:pPr>
            <a:r>
              <a:rPr lang="en-US" sz="2800" smtClean="0">
                <a:effectLst>
                  <a:outerShdw blurRad="38100" dist="38100" dir="2700000" algn="tl">
                    <a:srgbClr val="C0C0C0"/>
                  </a:outerShdw>
                </a:effectLst>
              </a:rPr>
              <a:t>IV. National economic crisis: investments in selected fields (1991 – 1994)</a:t>
            </a:r>
          </a:p>
        </p:txBody>
      </p:sp>
      <p:sp>
        <p:nvSpPr>
          <p:cNvPr id="61444" name="Rectangle 3"/>
          <p:cNvSpPr>
            <a:spLocks noGrp="1" noChangeArrowheads="1"/>
          </p:cNvSpPr>
          <p:nvPr>
            <p:ph type="body" idx="1"/>
          </p:nvPr>
        </p:nvSpPr>
        <p:spPr>
          <a:xfrm>
            <a:off x="395288" y="2205038"/>
            <a:ext cx="8424862" cy="2881312"/>
          </a:xfrm>
        </p:spPr>
        <p:txBody>
          <a:bodyPr/>
          <a:lstStyle/>
          <a:p>
            <a:pPr eaLnBrk="1" hangingPunct="1"/>
            <a:r>
              <a:rPr lang="en-GB" smtClean="0"/>
              <a:t>Beginnings of significant loss of highly qualified and skilled manpower because emigration to other flourishing economic fields, like tourism, and looking for opportunities in foreign countries.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DBA1C53C-B9A9-4E72-98B8-78E3C901B46D}" type="slidenum">
              <a:rPr lang="en-GB">
                <a:latin typeface="Arial Black" pitchFamily="34" charset="0"/>
              </a:rPr>
              <a:pPr eaLnBrk="1" hangingPunct="1"/>
              <a:t>61</a:t>
            </a:fld>
            <a:endParaRPr lang="en-GB">
              <a:latin typeface="Arial Black" pitchFamily="34" charset="0"/>
            </a:endParaRPr>
          </a:p>
        </p:txBody>
      </p:sp>
      <p:sp>
        <p:nvSpPr>
          <p:cNvPr id="235522" name="Rectangle 2"/>
          <p:cNvSpPr>
            <a:spLocks noGrp="1" noChangeArrowheads="1"/>
          </p:cNvSpPr>
          <p:nvPr>
            <p:ph type="title"/>
          </p:nvPr>
        </p:nvSpPr>
        <p:spPr/>
        <p:txBody>
          <a:bodyPr/>
          <a:lstStyle/>
          <a:p>
            <a:pPr eaLnBrk="1" hangingPunct="1">
              <a:defRPr/>
            </a:pPr>
            <a:r>
              <a:rPr lang="en-US" sz="2800" smtClean="0">
                <a:effectLst>
                  <a:outerShdw blurRad="38100" dist="38100" dir="2700000" algn="tl">
                    <a:srgbClr val="C0C0C0"/>
                  </a:outerShdw>
                </a:effectLst>
              </a:rPr>
              <a:t>IV. National economic crisis: investments in selected fields (1991 – 1994)</a:t>
            </a:r>
          </a:p>
        </p:txBody>
      </p:sp>
      <p:sp>
        <p:nvSpPr>
          <p:cNvPr id="62468" name="Rectangle 3"/>
          <p:cNvSpPr>
            <a:spLocks noGrp="1" noChangeArrowheads="1"/>
          </p:cNvSpPr>
          <p:nvPr>
            <p:ph type="body" sz="half" idx="1"/>
          </p:nvPr>
        </p:nvSpPr>
        <p:spPr>
          <a:xfrm>
            <a:off x="971550" y="2276475"/>
            <a:ext cx="3886200" cy="3052763"/>
          </a:xfrm>
        </p:spPr>
        <p:txBody>
          <a:bodyPr/>
          <a:lstStyle/>
          <a:p>
            <a:pPr eaLnBrk="1" hangingPunct="1"/>
            <a:r>
              <a:rPr lang="en-GB" sz="2800" smtClean="0"/>
              <a:t>Higher education kept a good level although the infrastructure was severely damaged and not renewed.</a:t>
            </a:r>
          </a:p>
        </p:txBody>
      </p:sp>
      <p:pic>
        <p:nvPicPr>
          <p:cNvPr id="62469" name="Picture 5" descr="universidad4-0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940425" y="2349500"/>
            <a:ext cx="1579563" cy="2255838"/>
          </a:xfrm>
          <a:noFill/>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C5180DD-EB8F-420B-A6F6-B673EE32F3EF}" type="slidenum">
              <a:rPr lang="en-GB">
                <a:latin typeface="Arial Black" pitchFamily="34" charset="0"/>
              </a:rPr>
              <a:pPr eaLnBrk="1" hangingPunct="1"/>
              <a:t>62</a:t>
            </a:fld>
            <a:endParaRPr lang="en-GB">
              <a:latin typeface="Arial Black" pitchFamily="34" charset="0"/>
            </a:endParaRPr>
          </a:p>
        </p:txBody>
      </p:sp>
      <p:sp>
        <p:nvSpPr>
          <p:cNvPr id="1028" name="Rectangle 2"/>
          <p:cNvSpPr>
            <a:spLocks noGrp="1" noChangeArrowheads="1"/>
          </p:cNvSpPr>
          <p:nvPr>
            <p:ph type="title"/>
          </p:nvPr>
        </p:nvSpPr>
        <p:spPr/>
        <p:txBody>
          <a:bodyPr/>
          <a:lstStyle/>
          <a:p>
            <a:pPr eaLnBrk="1" hangingPunct="1"/>
            <a:r>
              <a:rPr lang="en-GB" sz="3800" smtClean="0"/>
              <a:t>V. A society of knowledge? (1995 -)</a:t>
            </a:r>
            <a:endParaRPr lang="en-US" sz="3800" smtClean="0"/>
          </a:p>
        </p:txBody>
      </p:sp>
      <p:graphicFrame>
        <p:nvGraphicFramePr>
          <p:cNvPr id="1026" name="Object 5"/>
          <p:cNvGraphicFramePr>
            <a:graphicFrameLocks noGrp="1" noChangeAspect="1"/>
          </p:cNvGraphicFramePr>
          <p:nvPr>
            <p:ph idx="1"/>
          </p:nvPr>
        </p:nvGraphicFramePr>
        <p:xfrm>
          <a:off x="611188" y="2349500"/>
          <a:ext cx="7924800" cy="3463925"/>
        </p:xfrm>
        <a:graphic>
          <a:graphicData uri="http://schemas.openxmlformats.org/presentationml/2006/ole">
            <mc:AlternateContent xmlns:mc="http://schemas.openxmlformats.org/markup-compatibility/2006">
              <mc:Choice xmlns:v="urn:schemas-microsoft-com:vml" Requires="v">
                <p:oleObj spid="_x0000_s1039" name="Gráfico" r:id="rId4" imgW="10896600" imgH="4762500" progId="MSGraph.Chart.8">
                  <p:embed followColorScheme="full"/>
                </p:oleObj>
              </mc:Choice>
              <mc:Fallback>
                <p:oleObj name="Gráfico" r:id="rId4" imgW="10896600" imgH="4762500" progId="MSGraph.Chart.8">
                  <p:embed followColorScheme="full"/>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2349500"/>
                        <a:ext cx="7924800" cy="346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1622" name="Text Box 6"/>
          <p:cNvSpPr txBox="1">
            <a:spLocks noChangeArrowheads="1"/>
          </p:cNvSpPr>
          <p:nvPr/>
        </p:nvSpPr>
        <p:spPr bwMode="auto">
          <a:xfrm>
            <a:off x="1908175" y="1700213"/>
            <a:ext cx="4930775" cy="366712"/>
          </a:xfrm>
          <a:prstGeom prst="rect">
            <a:avLst/>
          </a:prstGeom>
          <a:noFill/>
          <a:ln w="9525">
            <a:noFill/>
            <a:miter lim="800000"/>
            <a:headEnd/>
            <a:tailEnd/>
          </a:ln>
          <a:effectLst/>
        </p:spPr>
        <p:txBody>
          <a:bodyPr>
            <a:spAutoFit/>
          </a:bodyPr>
          <a:lstStyle/>
          <a:p>
            <a:pPr>
              <a:spcBef>
                <a:spcPct val="50000"/>
              </a:spcBef>
              <a:defRPr/>
            </a:pPr>
            <a:r>
              <a:rPr lang="es-ES" b="1">
                <a:solidFill>
                  <a:srgbClr val="800000"/>
                </a:solidFill>
                <a:effectLst>
                  <a:outerShdw blurRad="38100" dist="38100" dir="2700000" algn="tl">
                    <a:srgbClr val="C0C0C0"/>
                  </a:outerShdw>
                </a:effectLst>
                <a:latin typeface="Garamond" pitchFamily="18" charset="0"/>
              </a:rPr>
              <a:t>Increase of the NGP </a:t>
            </a:r>
            <a:r>
              <a:rPr lang="en-US" b="1">
                <a:solidFill>
                  <a:srgbClr val="800000"/>
                </a:solidFill>
                <a:effectLst>
                  <a:outerShdw blurRad="38100" dist="38100" dir="2700000" algn="tl">
                    <a:srgbClr val="C0C0C0"/>
                  </a:outerShdw>
                </a:effectLst>
                <a:latin typeface="Garamond" pitchFamily="18" charset="0"/>
              </a:rPr>
              <a:t>(prices of 1997; 1989=100)</a:t>
            </a:r>
            <a:endParaRPr lang="es-ES" b="1">
              <a:solidFill>
                <a:srgbClr val="800000"/>
              </a:solidFill>
              <a:effectLst>
                <a:outerShdw blurRad="38100" dist="38100" dir="2700000" algn="tl">
                  <a:srgbClr val="C0C0C0"/>
                </a:outerShdw>
              </a:effectLst>
              <a:latin typeface="Garamond" pitchFamily="18"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4CB4A32-E35F-434E-9F86-46DCEA5733EB}" type="slidenum">
              <a:rPr lang="en-GB">
                <a:latin typeface="Arial Black" pitchFamily="34" charset="0"/>
              </a:rPr>
              <a:pPr eaLnBrk="1" hangingPunct="1"/>
              <a:t>63</a:t>
            </a:fld>
            <a:endParaRPr lang="en-GB">
              <a:latin typeface="Arial Black" pitchFamily="34" charset="0"/>
            </a:endParaRPr>
          </a:p>
        </p:txBody>
      </p:sp>
      <p:sp>
        <p:nvSpPr>
          <p:cNvPr id="63491" name="Rectangle 2"/>
          <p:cNvSpPr>
            <a:spLocks noGrp="1" noChangeArrowheads="1"/>
          </p:cNvSpPr>
          <p:nvPr>
            <p:ph type="title"/>
          </p:nvPr>
        </p:nvSpPr>
        <p:spPr/>
        <p:txBody>
          <a:bodyPr/>
          <a:lstStyle/>
          <a:p>
            <a:pPr eaLnBrk="1" hangingPunct="1"/>
            <a:r>
              <a:rPr lang="en-GB" sz="3800" smtClean="0"/>
              <a:t>V. A society of knowledge? (1995 -)</a:t>
            </a:r>
            <a:endParaRPr lang="en-US" sz="3800" smtClean="0"/>
          </a:p>
        </p:txBody>
      </p:sp>
      <p:sp>
        <p:nvSpPr>
          <p:cNvPr id="249859" name="Rectangle 3"/>
          <p:cNvSpPr>
            <a:spLocks noGrp="1" noChangeArrowheads="1"/>
          </p:cNvSpPr>
          <p:nvPr>
            <p:ph type="body" idx="1"/>
          </p:nvPr>
        </p:nvSpPr>
        <p:spPr>
          <a:xfrm>
            <a:off x="609600" y="1600200"/>
            <a:ext cx="7707313" cy="4133850"/>
          </a:xfrm>
        </p:spPr>
        <p:txBody>
          <a:bodyPr/>
          <a:lstStyle/>
          <a:p>
            <a:pPr eaLnBrk="1" hangingPunct="1">
              <a:lnSpc>
                <a:spcPct val="80000"/>
              </a:lnSpc>
              <a:buFont typeface="Wingdings" pitchFamily="2" charset="2"/>
              <a:buNone/>
              <a:defRPr/>
            </a:pPr>
            <a:r>
              <a:rPr lang="en-GB" sz="2400" smtClean="0"/>
              <a:t>	</a:t>
            </a:r>
            <a:r>
              <a:rPr lang="en-GB" sz="2400" smtClean="0">
                <a:solidFill>
                  <a:srgbClr val="0000FF"/>
                </a:solidFill>
                <a:effectLst>
                  <a:outerShdw blurRad="38100" dist="38100" dir="2700000" algn="tl">
                    <a:srgbClr val="C0C0C0"/>
                  </a:outerShdw>
                </a:effectLst>
                <a:latin typeface="Arial Rounded MT Bold" pitchFamily="34" charset="0"/>
              </a:rPr>
              <a:t>In the negative side:</a:t>
            </a:r>
          </a:p>
          <a:p>
            <a:pPr eaLnBrk="1" hangingPunct="1">
              <a:lnSpc>
                <a:spcPct val="80000"/>
              </a:lnSpc>
              <a:defRPr/>
            </a:pPr>
            <a:r>
              <a:rPr lang="en-GB" sz="2400" smtClean="0"/>
              <a:t>The impact of the crisis remains on most fields, including a decreased stability of human resources.</a:t>
            </a:r>
          </a:p>
          <a:p>
            <a:pPr eaLnBrk="1" hangingPunct="1">
              <a:lnSpc>
                <a:spcPct val="80000"/>
              </a:lnSpc>
              <a:defRPr/>
            </a:pPr>
            <a:r>
              <a:rPr lang="en-GB" sz="2400" smtClean="0"/>
              <a:t>Partnerships and cooperation in science with foreign institutions become sometimes crucial for developing  frontier research.</a:t>
            </a:r>
          </a:p>
          <a:p>
            <a:pPr eaLnBrk="1" hangingPunct="1">
              <a:lnSpc>
                <a:spcPct val="80000"/>
              </a:lnSpc>
              <a:defRPr/>
            </a:pPr>
            <a:r>
              <a:rPr lang="en-GB" sz="2400" smtClean="0"/>
              <a:t>The national system of science and technological innovation remains waiting for endogenous stable and multilateral economic management and integration.</a:t>
            </a:r>
          </a:p>
          <a:p>
            <a:pPr eaLnBrk="1" hangingPunct="1">
              <a:lnSpc>
                <a:spcPct val="80000"/>
              </a:lnSpc>
              <a:defRPr/>
            </a:pPr>
            <a:r>
              <a:rPr lang="en-GB" sz="2400" smtClean="0"/>
              <a:t>The impact of the US blockade remains dramatic and increased its scope after 2001.</a:t>
            </a:r>
          </a:p>
          <a:p>
            <a:pPr eaLnBrk="1" hangingPunct="1">
              <a:lnSpc>
                <a:spcPct val="80000"/>
              </a:lnSpc>
              <a:defRPr/>
            </a:pPr>
            <a:endParaRPr lang="en-GB" sz="2400" smtClean="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659B4BD6-CC1D-4846-B049-E42B3C50935F}" type="slidenum">
              <a:rPr lang="en-GB">
                <a:latin typeface="Arial Black" pitchFamily="34" charset="0"/>
              </a:rPr>
              <a:pPr eaLnBrk="1" hangingPunct="1"/>
              <a:t>64</a:t>
            </a:fld>
            <a:endParaRPr lang="en-GB">
              <a:latin typeface="Arial Black" pitchFamily="34" charset="0"/>
            </a:endParaRPr>
          </a:p>
        </p:txBody>
      </p:sp>
      <p:sp>
        <p:nvSpPr>
          <p:cNvPr id="64515" name="Rectangle 2"/>
          <p:cNvSpPr>
            <a:spLocks noGrp="1" noChangeArrowheads="1"/>
          </p:cNvSpPr>
          <p:nvPr>
            <p:ph type="title"/>
          </p:nvPr>
        </p:nvSpPr>
        <p:spPr/>
        <p:txBody>
          <a:bodyPr/>
          <a:lstStyle/>
          <a:p>
            <a:pPr eaLnBrk="1" hangingPunct="1"/>
            <a:r>
              <a:rPr lang="en-GB" sz="3800" smtClean="0"/>
              <a:t>V. A society of knowledge? (1995 -)</a:t>
            </a:r>
            <a:endParaRPr lang="en-US" sz="3800" smtClean="0"/>
          </a:p>
        </p:txBody>
      </p:sp>
      <p:sp>
        <p:nvSpPr>
          <p:cNvPr id="251907" name="Rectangle 3"/>
          <p:cNvSpPr>
            <a:spLocks noGrp="1" noChangeArrowheads="1"/>
          </p:cNvSpPr>
          <p:nvPr>
            <p:ph type="body" idx="1"/>
          </p:nvPr>
        </p:nvSpPr>
        <p:spPr/>
        <p:txBody>
          <a:bodyPr/>
          <a:lstStyle/>
          <a:p>
            <a:pPr eaLnBrk="1" hangingPunct="1">
              <a:lnSpc>
                <a:spcPct val="90000"/>
              </a:lnSpc>
              <a:buFont typeface="Wingdings" pitchFamily="2" charset="2"/>
              <a:buNone/>
              <a:defRPr/>
            </a:pPr>
            <a:r>
              <a:rPr lang="en-GB" sz="2400" smtClean="0"/>
              <a:t>	</a:t>
            </a:r>
            <a:r>
              <a:rPr lang="en-GB" sz="2400" smtClean="0">
                <a:solidFill>
                  <a:srgbClr val="0000FF"/>
                </a:solidFill>
                <a:effectLst>
                  <a:outerShdw blurRad="38100" dist="38100" dir="2700000" algn="tl">
                    <a:srgbClr val="C0C0C0"/>
                  </a:outerShdw>
                </a:effectLst>
                <a:latin typeface="Arial Rounded MT Bold" pitchFamily="34" charset="0"/>
              </a:rPr>
              <a:t>In the positive side:</a:t>
            </a:r>
          </a:p>
          <a:p>
            <a:pPr eaLnBrk="1" hangingPunct="1">
              <a:lnSpc>
                <a:spcPct val="90000"/>
              </a:lnSpc>
              <a:defRPr/>
            </a:pPr>
            <a:r>
              <a:rPr lang="en-GB" sz="2400" smtClean="0"/>
              <a:t>Basic sciences are recognized as a national priority</a:t>
            </a:r>
          </a:p>
          <a:p>
            <a:pPr eaLnBrk="1" hangingPunct="1">
              <a:lnSpc>
                <a:spcPct val="90000"/>
              </a:lnSpc>
              <a:defRPr/>
            </a:pPr>
            <a:r>
              <a:rPr lang="en-GB" sz="2400" smtClean="0"/>
              <a:t>Doctoral education begins recovery and takes part of relevant scientific results</a:t>
            </a:r>
          </a:p>
          <a:p>
            <a:pPr eaLnBrk="1" hangingPunct="1">
              <a:lnSpc>
                <a:spcPct val="90000"/>
              </a:lnSpc>
              <a:defRPr/>
            </a:pPr>
            <a:r>
              <a:rPr lang="en-GB" sz="2400" smtClean="0"/>
              <a:t>Higher education is extended to all regions in the country, including research for scientific education, mostly in social sciences.</a:t>
            </a:r>
          </a:p>
          <a:p>
            <a:pPr eaLnBrk="1" hangingPunct="1">
              <a:lnSpc>
                <a:spcPct val="90000"/>
              </a:lnSpc>
              <a:defRPr/>
            </a:pPr>
            <a:r>
              <a:rPr lang="en-GB" sz="2400" smtClean="0"/>
              <a:t>Transcendent results in the field of vaccines and treatment of common diseases are generated and applied.</a:t>
            </a:r>
          </a:p>
          <a:p>
            <a:pPr eaLnBrk="1" hangingPunct="1">
              <a:lnSpc>
                <a:spcPct val="90000"/>
              </a:lnSpc>
              <a:defRPr/>
            </a:pPr>
            <a:r>
              <a:rPr lang="en-GB" sz="2400" smtClean="0"/>
              <a:t>Projecting the “economy of knowledge”</a:t>
            </a:r>
          </a:p>
          <a:p>
            <a:pPr eaLnBrk="1" hangingPunct="1">
              <a:lnSpc>
                <a:spcPct val="90000"/>
              </a:lnSpc>
              <a:defRPr/>
            </a:pPr>
            <a:endParaRPr lang="en-GB" sz="2400" smtClean="0"/>
          </a:p>
          <a:p>
            <a:pPr eaLnBrk="1" hangingPunct="1">
              <a:lnSpc>
                <a:spcPct val="90000"/>
              </a:lnSpc>
              <a:defRPr/>
            </a:pPr>
            <a:endParaRPr lang="en-GB" sz="240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49EF9D4-C608-4701-9363-E9DE70E219E4}" type="slidenum">
              <a:rPr lang="en-GB">
                <a:latin typeface="Arial Black" pitchFamily="34" charset="0"/>
              </a:rPr>
              <a:pPr eaLnBrk="1" hangingPunct="1"/>
              <a:t>65</a:t>
            </a:fld>
            <a:endParaRPr lang="en-GB">
              <a:latin typeface="Arial Black" pitchFamily="34" charset="0"/>
            </a:endParaRPr>
          </a:p>
        </p:txBody>
      </p:sp>
      <p:sp>
        <p:nvSpPr>
          <p:cNvPr id="65539" name="Rectangle 2"/>
          <p:cNvSpPr>
            <a:spLocks noGrp="1" noChangeArrowheads="1"/>
          </p:cNvSpPr>
          <p:nvPr>
            <p:ph type="title"/>
          </p:nvPr>
        </p:nvSpPr>
        <p:spPr/>
        <p:txBody>
          <a:bodyPr/>
          <a:lstStyle/>
          <a:p>
            <a:pPr eaLnBrk="1" hangingPunct="1"/>
            <a:r>
              <a:rPr lang="en-GB" smtClean="0"/>
              <a:t>Today’s facts:</a:t>
            </a:r>
          </a:p>
        </p:txBody>
      </p:sp>
      <p:sp>
        <p:nvSpPr>
          <p:cNvPr id="65540" name="Rectangle 3"/>
          <p:cNvSpPr>
            <a:spLocks noGrp="1" noChangeArrowheads="1"/>
          </p:cNvSpPr>
          <p:nvPr>
            <p:ph type="body" idx="1"/>
          </p:nvPr>
        </p:nvSpPr>
        <p:spPr>
          <a:xfrm>
            <a:off x="539750" y="2565400"/>
            <a:ext cx="7994650" cy="2376488"/>
          </a:xfrm>
        </p:spPr>
        <p:txBody>
          <a:bodyPr/>
          <a:lstStyle/>
          <a:p>
            <a:pPr eaLnBrk="1" hangingPunct="1">
              <a:lnSpc>
                <a:spcPct val="90000"/>
              </a:lnSpc>
            </a:pPr>
            <a:r>
              <a:rPr lang="en-GB" smtClean="0">
                <a:cs typeface="Times New Roman" pitchFamily="18" charset="0"/>
              </a:rPr>
              <a:t>Cuba is among the most advanced countries in connection with economic support of science and technology relative to national gross income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007D6FC3-BC0E-4CDC-A6C8-E88161B993ED}" type="slidenum">
              <a:rPr lang="en-GB">
                <a:latin typeface="Arial Black" pitchFamily="34" charset="0"/>
              </a:rPr>
              <a:pPr eaLnBrk="1" hangingPunct="1"/>
              <a:t>66</a:t>
            </a:fld>
            <a:endParaRPr lang="en-GB">
              <a:latin typeface="Arial Black" pitchFamily="34" charset="0"/>
            </a:endParaRPr>
          </a:p>
        </p:txBody>
      </p:sp>
      <p:sp>
        <p:nvSpPr>
          <p:cNvPr id="66563" name="Rectangle 2"/>
          <p:cNvSpPr>
            <a:spLocks noGrp="1" noChangeArrowheads="1"/>
          </p:cNvSpPr>
          <p:nvPr>
            <p:ph type="title"/>
          </p:nvPr>
        </p:nvSpPr>
        <p:spPr/>
        <p:txBody>
          <a:bodyPr/>
          <a:lstStyle/>
          <a:p>
            <a:pPr eaLnBrk="1" hangingPunct="1"/>
            <a:r>
              <a:rPr lang="en-GB" smtClean="0"/>
              <a:t>Today’s facts:</a:t>
            </a:r>
          </a:p>
        </p:txBody>
      </p:sp>
      <p:sp>
        <p:nvSpPr>
          <p:cNvPr id="66564" name="Rectangle 3"/>
          <p:cNvSpPr>
            <a:spLocks noGrp="1" noChangeArrowheads="1"/>
          </p:cNvSpPr>
          <p:nvPr>
            <p:ph type="body" idx="1"/>
          </p:nvPr>
        </p:nvSpPr>
        <p:spPr>
          <a:xfrm>
            <a:off x="468313" y="2924175"/>
            <a:ext cx="7994650" cy="1223963"/>
          </a:xfrm>
        </p:spPr>
        <p:txBody>
          <a:bodyPr/>
          <a:lstStyle/>
          <a:p>
            <a:pPr eaLnBrk="1" hangingPunct="1">
              <a:lnSpc>
                <a:spcPct val="90000"/>
              </a:lnSpc>
            </a:pPr>
            <a:r>
              <a:rPr lang="en-GB" smtClean="0">
                <a:cs typeface="Times New Roman" pitchFamily="18" charset="0"/>
              </a:rPr>
              <a:t>Science staff is strongly represented by women.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59B8D430-F4A8-44C6-825A-6C22EA65E72C}" type="slidenum">
              <a:rPr lang="en-GB">
                <a:latin typeface="Arial Black" pitchFamily="34" charset="0"/>
              </a:rPr>
              <a:pPr eaLnBrk="1" hangingPunct="1"/>
              <a:t>67</a:t>
            </a:fld>
            <a:endParaRPr lang="en-GB">
              <a:latin typeface="Arial Black" pitchFamily="34" charset="0"/>
            </a:endParaRPr>
          </a:p>
        </p:txBody>
      </p:sp>
      <p:sp>
        <p:nvSpPr>
          <p:cNvPr id="67587" name="Rectangle 2"/>
          <p:cNvSpPr>
            <a:spLocks noGrp="1" noChangeArrowheads="1"/>
          </p:cNvSpPr>
          <p:nvPr>
            <p:ph type="title"/>
          </p:nvPr>
        </p:nvSpPr>
        <p:spPr/>
        <p:txBody>
          <a:bodyPr/>
          <a:lstStyle/>
          <a:p>
            <a:pPr eaLnBrk="1" hangingPunct="1"/>
            <a:r>
              <a:rPr lang="en-GB" smtClean="0"/>
              <a:t>Today’s facts:</a:t>
            </a:r>
          </a:p>
        </p:txBody>
      </p:sp>
      <p:sp>
        <p:nvSpPr>
          <p:cNvPr id="88067" name="Rectangle 3"/>
          <p:cNvSpPr>
            <a:spLocks noGrp="1" noChangeArrowheads="1"/>
          </p:cNvSpPr>
          <p:nvPr>
            <p:ph type="body" idx="1"/>
          </p:nvPr>
        </p:nvSpPr>
        <p:spPr>
          <a:xfrm>
            <a:off x="539750" y="2420938"/>
            <a:ext cx="7994650" cy="3313112"/>
          </a:xfrm>
        </p:spPr>
        <p:txBody>
          <a:bodyPr/>
          <a:lstStyle/>
          <a:p>
            <a:pPr eaLnBrk="1" hangingPunct="1">
              <a:lnSpc>
                <a:spcPct val="90000"/>
              </a:lnSpc>
              <a:defRPr/>
            </a:pPr>
            <a:r>
              <a:rPr lang="en-GB" sz="2400" smtClean="0"/>
              <a:t>Among 16 countries in Latin America and the Caribbean, </a:t>
            </a:r>
            <a:r>
              <a:rPr lang="en-GB" sz="2400" smtClean="0">
                <a:solidFill>
                  <a:srgbClr val="0000FF"/>
                </a:solidFill>
                <a:effectLst>
                  <a:outerShdw blurRad="38100" dist="38100" dir="2700000" algn="tl">
                    <a:srgbClr val="C0C0C0"/>
                  </a:outerShdw>
                </a:effectLst>
                <a:latin typeface="Arial Rounded MT Bold" pitchFamily="34" charset="0"/>
              </a:rPr>
              <a:t>Cuba resulted with the highest positive value of 0.11 of the RAND’s index of creation of capacities in science and technology in 2001</a:t>
            </a:r>
            <a:r>
              <a:rPr lang="en-GB" sz="2400" smtClean="0"/>
              <a:t>, only followed by Brazil in the positive manifold. All other countries (Argentina, Chile, Mexico, Colombia, Venezuela, Costa Rica, Bolivia, Uruguay, Peru, Ecuador, Panama, Nicaragua, Trinidad – Tobago and El Salvador) got negative indices (2002)</a:t>
            </a:r>
          </a:p>
        </p:txBody>
      </p:sp>
      <p:sp>
        <p:nvSpPr>
          <p:cNvPr id="67589" name="Text Box 4"/>
          <p:cNvSpPr txBox="1">
            <a:spLocks noChangeArrowheads="1"/>
          </p:cNvSpPr>
          <p:nvPr/>
        </p:nvSpPr>
        <p:spPr bwMode="auto">
          <a:xfrm>
            <a:off x="323850" y="6237288"/>
            <a:ext cx="80645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Martínez, O. et al., “Investigación sobre ciencia, tecnología y desarrollo humano en Cuba 2003”, CIEM, Havana, 2004</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7DE7DD41-4AE4-447E-891F-CC32B68AE4FF}" type="slidenum">
              <a:rPr lang="en-GB">
                <a:latin typeface="Arial Black" pitchFamily="34" charset="0"/>
              </a:rPr>
              <a:pPr eaLnBrk="1" hangingPunct="1"/>
              <a:t>68</a:t>
            </a:fld>
            <a:endParaRPr lang="en-GB">
              <a:latin typeface="Arial Black" pitchFamily="34" charset="0"/>
            </a:endParaRPr>
          </a:p>
        </p:txBody>
      </p:sp>
      <p:sp>
        <p:nvSpPr>
          <p:cNvPr id="68611" name="Rectangle 2"/>
          <p:cNvSpPr>
            <a:spLocks noGrp="1" noChangeArrowheads="1"/>
          </p:cNvSpPr>
          <p:nvPr>
            <p:ph type="title"/>
          </p:nvPr>
        </p:nvSpPr>
        <p:spPr/>
        <p:txBody>
          <a:bodyPr/>
          <a:lstStyle/>
          <a:p>
            <a:pPr eaLnBrk="1" hangingPunct="1"/>
            <a:r>
              <a:rPr lang="en-US" smtClean="0"/>
              <a:t>Today’s facts:</a:t>
            </a:r>
          </a:p>
        </p:txBody>
      </p:sp>
      <p:sp>
        <p:nvSpPr>
          <p:cNvPr id="68612" name="Rectangle 3"/>
          <p:cNvSpPr>
            <a:spLocks noGrp="1" noChangeArrowheads="1"/>
          </p:cNvSpPr>
          <p:nvPr>
            <p:ph type="body" idx="1"/>
          </p:nvPr>
        </p:nvSpPr>
        <p:spPr/>
        <p:txBody>
          <a:bodyPr/>
          <a:lstStyle/>
          <a:p>
            <a:pPr eaLnBrk="1" hangingPunct="1"/>
            <a:r>
              <a:rPr lang="en-US" smtClean="0"/>
              <a:t>The connection between the real economy and science and technological innovation remains mostly represented by the biotech sector and the so called “closed circle results”. Planning and promotion of innovation does not include, nor stimulates, the participation of the Cuban scientific potential.</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0C9CF47-ACD8-4D0B-8E46-8477E4B66A5C}" type="slidenum">
              <a:rPr lang="en-GB">
                <a:latin typeface="Arial Black" pitchFamily="34" charset="0"/>
              </a:rPr>
              <a:pPr eaLnBrk="1" hangingPunct="1"/>
              <a:t>69</a:t>
            </a:fld>
            <a:endParaRPr lang="en-GB">
              <a:latin typeface="Arial Black" pitchFamily="34" charset="0"/>
            </a:endParaRPr>
          </a:p>
        </p:txBody>
      </p:sp>
      <p:sp>
        <p:nvSpPr>
          <p:cNvPr id="70659" name="Rectangle 2"/>
          <p:cNvSpPr>
            <a:spLocks noGrp="1" noChangeArrowheads="1"/>
          </p:cNvSpPr>
          <p:nvPr>
            <p:ph type="title"/>
          </p:nvPr>
        </p:nvSpPr>
        <p:spPr/>
        <p:txBody>
          <a:bodyPr/>
          <a:lstStyle/>
          <a:p>
            <a:pPr eaLnBrk="1" hangingPunct="1"/>
            <a:r>
              <a:rPr lang="en-GB" smtClean="0"/>
              <a:t>Relevant results 1989 – 2006</a:t>
            </a:r>
          </a:p>
        </p:txBody>
      </p:sp>
      <p:sp>
        <p:nvSpPr>
          <p:cNvPr id="70660" name="Rectangle 3"/>
          <p:cNvSpPr>
            <a:spLocks noGrp="1" noChangeArrowheads="1"/>
          </p:cNvSpPr>
          <p:nvPr>
            <p:ph type="body" idx="1"/>
          </p:nvPr>
        </p:nvSpPr>
        <p:spPr>
          <a:xfrm>
            <a:off x="539750" y="1844675"/>
            <a:ext cx="7924800" cy="3629025"/>
          </a:xfrm>
        </p:spPr>
        <p:txBody>
          <a:bodyPr/>
          <a:lstStyle/>
          <a:p>
            <a:pPr eaLnBrk="1" hangingPunct="1"/>
            <a:r>
              <a:rPr lang="en-GB" smtClean="0"/>
              <a:t>The Academy of Sciences of Cuba (ACC) awards the most relevant Cuban science results since 1990. It can be taken as a general survey, by themes, about the main topics and impact in knowledge and economy of Cuban science.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t>
            </a:r>
            <a:r>
              <a:rPr lang="es-ES" dirty="0" err="1" smtClean="0"/>
              <a:t>Havana</a:t>
            </a:r>
            <a:r>
              <a:rPr lang="es-ES" dirty="0" smtClean="0"/>
              <a:t>,</a:t>
            </a:r>
            <a:endParaRPr lang="es-ES" dirty="0"/>
          </a:p>
        </p:txBody>
      </p:sp>
      <p:pic>
        <p:nvPicPr>
          <p:cNvPr id="5" name="4 Marcador de contenido"/>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7437" y="1600200"/>
            <a:ext cx="5489126" cy="4419600"/>
          </a:xfrm>
        </p:spPr>
      </p:pic>
      <p:sp>
        <p:nvSpPr>
          <p:cNvPr id="4" name="3 Marcador de número de diapositiva"/>
          <p:cNvSpPr>
            <a:spLocks noGrp="1"/>
          </p:cNvSpPr>
          <p:nvPr>
            <p:ph type="sldNum" sz="quarter" idx="12"/>
          </p:nvPr>
        </p:nvSpPr>
        <p:spPr/>
        <p:txBody>
          <a:bodyPr/>
          <a:lstStyle/>
          <a:p>
            <a:pPr>
              <a:defRPr/>
            </a:pPr>
            <a:fld id="{6A4CCA34-B7AF-4E64-8CD9-79CC862F5027}" type="slidenum">
              <a:rPr lang="en-GB" smtClean="0"/>
              <a:pPr>
                <a:defRPr/>
              </a:pPr>
              <a:t>7</a:t>
            </a:fld>
            <a:endParaRPr lang="en-GB"/>
          </a:p>
        </p:txBody>
      </p:sp>
    </p:spTree>
    <p:extLst>
      <p:ext uri="{BB962C8B-B14F-4D97-AF65-F5344CB8AC3E}">
        <p14:creationId xmlns:p14="http://schemas.microsoft.com/office/powerpoint/2010/main" val="410909390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EB98071E-14D5-4D8D-A7A6-D98EA7A7443B}" type="slidenum">
              <a:rPr lang="en-GB">
                <a:latin typeface="Arial Black" pitchFamily="34" charset="0"/>
              </a:rPr>
              <a:pPr eaLnBrk="1" hangingPunct="1"/>
              <a:t>70</a:t>
            </a:fld>
            <a:endParaRPr lang="en-GB">
              <a:latin typeface="Arial Black" pitchFamily="34" charset="0"/>
            </a:endParaRPr>
          </a:p>
        </p:txBody>
      </p:sp>
      <p:sp>
        <p:nvSpPr>
          <p:cNvPr id="71683" name="Rectangle 2"/>
          <p:cNvSpPr>
            <a:spLocks noGrp="1" noChangeArrowheads="1"/>
          </p:cNvSpPr>
          <p:nvPr>
            <p:ph type="title"/>
          </p:nvPr>
        </p:nvSpPr>
        <p:spPr/>
        <p:txBody>
          <a:bodyPr/>
          <a:lstStyle/>
          <a:p>
            <a:pPr eaLnBrk="1" hangingPunct="1"/>
            <a:r>
              <a:rPr lang="en-GB" sz="3800" smtClean="0"/>
              <a:t>ACC awards on agriculture and fishery sciences</a:t>
            </a:r>
          </a:p>
        </p:txBody>
      </p:sp>
      <p:sp>
        <p:nvSpPr>
          <p:cNvPr id="71684" name="Rectangle 3"/>
          <p:cNvSpPr>
            <a:spLocks noGrp="1" noChangeArrowheads="1"/>
          </p:cNvSpPr>
          <p:nvPr>
            <p:ph type="body" idx="1"/>
          </p:nvPr>
        </p:nvSpPr>
        <p:spPr>
          <a:xfrm>
            <a:off x="539750" y="1916113"/>
            <a:ext cx="7924800" cy="3629025"/>
          </a:xfrm>
        </p:spPr>
        <p:txBody>
          <a:bodyPr/>
          <a:lstStyle/>
          <a:p>
            <a:pPr eaLnBrk="1" hangingPunct="1">
              <a:buFont typeface="Wingdings" pitchFamily="2" charset="2"/>
              <a:buNone/>
            </a:pPr>
            <a:r>
              <a:rPr lang="en-GB" smtClean="0"/>
              <a:t>174 awards on:</a:t>
            </a:r>
          </a:p>
          <a:p>
            <a:pPr eaLnBrk="1" hangingPunct="1"/>
            <a:r>
              <a:rPr lang="en-GB" smtClean="0"/>
              <a:t>Animal and plant health</a:t>
            </a:r>
          </a:p>
          <a:p>
            <a:pPr eaLnBrk="1" hangingPunct="1"/>
            <a:r>
              <a:rPr lang="en-GB" smtClean="0"/>
              <a:t>New cultivation varieties and methods</a:t>
            </a:r>
          </a:p>
          <a:p>
            <a:pPr eaLnBrk="1" hangingPunct="1"/>
            <a:r>
              <a:rPr lang="en-GB" smtClean="0"/>
              <a:t>Commercial animal feeding from national and environmentally friendly sources</a:t>
            </a:r>
          </a:p>
          <a:p>
            <a:pPr eaLnBrk="1" hangingPunct="1"/>
            <a:r>
              <a:rPr lang="en-GB" smtClean="0"/>
              <a:t>Food production</a:t>
            </a:r>
          </a:p>
        </p:txBody>
      </p:sp>
      <p:sp>
        <p:nvSpPr>
          <p:cNvPr id="71685" name="Text Box 4"/>
          <p:cNvSpPr txBox="1">
            <a:spLocks noChangeArrowheads="1"/>
          </p:cNvSpPr>
          <p:nvPr/>
        </p:nvSpPr>
        <p:spPr bwMode="auto">
          <a:xfrm>
            <a:off x="395288" y="6216650"/>
            <a:ext cx="8497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http://www.academiaciencias.cu/paginas/presentacion/reconocimientos/premioaccs.asp?secc=01&amp;nsecc=Ciencias%20Agrarias%20y%20de%20la%20Pesca</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FF2818B9-6F43-4E1F-8259-29A710EA7B0B}" type="slidenum">
              <a:rPr lang="en-GB">
                <a:latin typeface="Arial Black" pitchFamily="34" charset="0"/>
              </a:rPr>
              <a:pPr eaLnBrk="1" hangingPunct="1"/>
              <a:t>71</a:t>
            </a:fld>
            <a:endParaRPr lang="en-GB">
              <a:latin typeface="Arial Black" pitchFamily="34" charset="0"/>
            </a:endParaRPr>
          </a:p>
        </p:txBody>
      </p:sp>
      <p:sp>
        <p:nvSpPr>
          <p:cNvPr id="72707" name="Rectangle 2"/>
          <p:cNvSpPr>
            <a:spLocks noGrp="1" noChangeArrowheads="1"/>
          </p:cNvSpPr>
          <p:nvPr>
            <p:ph type="title"/>
          </p:nvPr>
        </p:nvSpPr>
        <p:spPr/>
        <p:txBody>
          <a:bodyPr/>
          <a:lstStyle/>
          <a:p>
            <a:pPr eaLnBrk="1" hangingPunct="1"/>
            <a:r>
              <a:rPr lang="en-GB" sz="3800" smtClean="0"/>
              <a:t>ACC awards on biomedical sciences</a:t>
            </a:r>
          </a:p>
        </p:txBody>
      </p:sp>
      <p:sp>
        <p:nvSpPr>
          <p:cNvPr id="72708" name="Rectangle 3"/>
          <p:cNvSpPr>
            <a:spLocks noGrp="1" noChangeArrowheads="1"/>
          </p:cNvSpPr>
          <p:nvPr>
            <p:ph type="body" idx="1"/>
          </p:nvPr>
        </p:nvSpPr>
        <p:spPr>
          <a:xfrm>
            <a:off x="468313" y="1773238"/>
            <a:ext cx="7994650" cy="4133850"/>
          </a:xfrm>
        </p:spPr>
        <p:txBody>
          <a:bodyPr/>
          <a:lstStyle/>
          <a:p>
            <a:pPr eaLnBrk="1" hangingPunct="1">
              <a:lnSpc>
                <a:spcPct val="80000"/>
              </a:lnSpc>
              <a:buFont typeface="Wingdings" pitchFamily="2" charset="2"/>
              <a:buNone/>
            </a:pPr>
            <a:r>
              <a:rPr lang="en-GB" smtClean="0"/>
              <a:t>299 awards on:</a:t>
            </a:r>
          </a:p>
          <a:p>
            <a:pPr eaLnBrk="1" hangingPunct="1">
              <a:lnSpc>
                <a:spcPct val="80000"/>
              </a:lnSpc>
            </a:pPr>
            <a:r>
              <a:rPr lang="en-GB" smtClean="0"/>
              <a:t>Biotechnological products</a:t>
            </a:r>
          </a:p>
          <a:p>
            <a:pPr eaLnBrk="1" hangingPunct="1">
              <a:lnSpc>
                <a:spcPct val="80000"/>
              </a:lnSpc>
            </a:pPr>
            <a:r>
              <a:rPr lang="en-GB" smtClean="0"/>
              <a:t>Vaccines</a:t>
            </a:r>
          </a:p>
          <a:p>
            <a:pPr eaLnBrk="1" hangingPunct="1">
              <a:lnSpc>
                <a:spcPct val="80000"/>
              </a:lnSpc>
            </a:pPr>
            <a:r>
              <a:rPr lang="en-GB" smtClean="0"/>
              <a:t>Medical instruments</a:t>
            </a:r>
          </a:p>
          <a:p>
            <a:pPr eaLnBrk="1" hangingPunct="1">
              <a:lnSpc>
                <a:spcPct val="80000"/>
              </a:lnSpc>
            </a:pPr>
            <a:r>
              <a:rPr lang="en-GB" smtClean="0"/>
              <a:t>New biomaterials</a:t>
            </a:r>
          </a:p>
          <a:p>
            <a:pPr eaLnBrk="1" hangingPunct="1">
              <a:lnSpc>
                <a:spcPct val="80000"/>
              </a:lnSpc>
            </a:pPr>
            <a:r>
              <a:rPr lang="en-GB" smtClean="0"/>
              <a:t>Disease treatments</a:t>
            </a:r>
          </a:p>
          <a:p>
            <a:pPr eaLnBrk="1" hangingPunct="1">
              <a:lnSpc>
                <a:spcPct val="80000"/>
              </a:lnSpc>
            </a:pPr>
            <a:r>
              <a:rPr lang="en-GB" smtClean="0"/>
              <a:t>Neurosciences</a:t>
            </a:r>
          </a:p>
          <a:p>
            <a:pPr eaLnBrk="1" hangingPunct="1">
              <a:lnSpc>
                <a:spcPct val="80000"/>
              </a:lnSpc>
            </a:pPr>
            <a:r>
              <a:rPr lang="en-GB" smtClean="0"/>
              <a:t>New drugs</a:t>
            </a:r>
          </a:p>
        </p:txBody>
      </p:sp>
      <p:sp>
        <p:nvSpPr>
          <p:cNvPr id="72709" name="Text Box 4"/>
          <p:cNvSpPr txBox="1">
            <a:spLocks noChangeArrowheads="1"/>
          </p:cNvSpPr>
          <p:nvPr/>
        </p:nvSpPr>
        <p:spPr bwMode="auto">
          <a:xfrm>
            <a:off x="395288" y="6216650"/>
            <a:ext cx="8497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http://www.academiaciencias.cu/paginas/presentacion/reconocimientos/premioaccs.asp?secc=02&amp;nsecc=Ciencias%20Biomédicas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37C8B76-C653-4B56-A7AD-DA96DEE61D95}" type="slidenum">
              <a:rPr lang="en-GB">
                <a:latin typeface="Arial Black" pitchFamily="34" charset="0"/>
              </a:rPr>
              <a:pPr eaLnBrk="1" hangingPunct="1"/>
              <a:t>72</a:t>
            </a:fld>
            <a:endParaRPr lang="en-GB">
              <a:latin typeface="Arial Black" pitchFamily="34" charset="0"/>
            </a:endParaRPr>
          </a:p>
        </p:txBody>
      </p:sp>
      <p:sp>
        <p:nvSpPr>
          <p:cNvPr id="73731" name="Rectangle 2"/>
          <p:cNvSpPr>
            <a:spLocks noGrp="1" noChangeArrowheads="1"/>
          </p:cNvSpPr>
          <p:nvPr>
            <p:ph type="title"/>
          </p:nvPr>
        </p:nvSpPr>
        <p:spPr/>
        <p:txBody>
          <a:bodyPr/>
          <a:lstStyle/>
          <a:p>
            <a:pPr eaLnBrk="1" hangingPunct="1"/>
            <a:r>
              <a:rPr lang="en-GB" sz="3800" smtClean="0"/>
              <a:t>ACC awards on human and social sciences</a:t>
            </a:r>
          </a:p>
        </p:txBody>
      </p:sp>
      <p:sp>
        <p:nvSpPr>
          <p:cNvPr id="73732" name="Rectangle 3"/>
          <p:cNvSpPr>
            <a:spLocks noGrp="1" noChangeArrowheads="1"/>
          </p:cNvSpPr>
          <p:nvPr>
            <p:ph type="body" idx="1"/>
          </p:nvPr>
        </p:nvSpPr>
        <p:spPr>
          <a:xfrm>
            <a:off x="611188" y="1557338"/>
            <a:ext cx="7924800" cy="4392612"/>
          </a:xfrm>
        </p:spPr>
        <p:txBody>
          <a:bodyPr/>
          <a:lstStyle/>
          <a:p>
            <a:pPr eaLnBrk="1" hangingPunct="1">
              <a:buFont typeface="Wingdings" pitchFamily="2" charset="2"/>
              <a:buNone/>
            </a:pPr>
            <a:r>
              <a:rPr lang="en-GB" smtClean="0"/>
              <a:t>148 awards on:</a:t>
            </a:r>
          </a:p>
          <a:p>
            <a:pPr eaLnBrk="1" hangingPunct="1"/>
            <a:r>
              <a:rPr lang="en-GB" smtClean="0"/>
              <a:t>Cuban and universal history</a:t>
            </a:r>
          </a:p>
          <a:p>
            <a:pPr eaLnBrk="1" hangingPunct="1"/>
            <a:r>
              <a:rPr lang="en-GB" smtClean="0"/>
              <a:t>Sociology</a:t>
            </a:r>
          </a:p>
          <a:p>
            <a:pPr eaLnBrk="1" hangingPunct="1"/>
            <a:r>
              <a:rPr lang="en-GB" smtClean="0"/>
              <a:t>Cuban economics</a:t>
            </a:r>
          </a:p>
          <a:p>
            <a:pPr eaLnBrk="1" hangingPunct="1"/>
            <a:r>
              <a:rPr lang="en-GB" smtClean="0"/>
              <a:t>Language and literature</a:t>
            </a:r>
          </a:p>
          <a:p>
            <a:pPr eaLnBrk="1" hangingPunct="1"/>
            <a:r>
              <a:rPr lang="en-GB" smtClean="0"/>
              <a:t>Philosophy</a:t>
            </a:r>
          </a:p>
          <a:p>
            <a:pPr eaLnBrk="1" hangingPunct="1"/>
            <a:r>
              <a:rPr lang="en-GB" smtClean="0"/>
              <a:t>Religion</a:t>
            </a:r>
          </a:p>
        </p:txBody>
      </p:sp>
      <p:sp>
        <p:nvSpPr>
          <p:cNvPr id="73733" name="Text Box 4"/>
          <p:cNvSpPr txBox="1">
            <a:spLocks noChangeArrowheads="1"/>
          </p:cNvSpPr>
          <p:nvPr/>
        </p:nvSpPr>
        <p:spPr bwMode="auto">
          <a:xfrm>
            <a:off x="395288" y="6216650"/>
            <a:ext cx="8497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http://www.academiaciencias.cu/paginas/presentacion/reconocimientos/premioaccs.asp?secc=04&amp;nsecc=Ciencias%20Sociales%20y%20Humanísticas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26D068D0-350E-4001-B1C2-4D9179824379}" type="slidenum">
              <a:rPr lang="en-GB">
                <a:latin typeface="Arial Black" pitchFamily="34" charset="0"/>
              </a:rPr>
              <a:pPr eaLnBrk="1" hangingPunct="1"/>
              <a:t>73</a:t>
            </a:fld>
            <a:endParaRPr lang="en-GB">
              <a:latin typeface="Arial Black" pitchFamily="34" charset="0"/>
            </a:endParaRPr>
          </a:p>
        </p:txBody>
      </p:sp>
      <p:sp>
        <p:nvSpPr>
          <p:cNvPr id="74755" name="Rectangle 2"/>
          <p:cNvSpPr>
            <a:spLocks noGrp="1" noChangeArrowheads="1"/>
          </p:cNvSpPr>
          <p:nvPr>
            <p:ph type="title"/>
          </p:nvPr>
        </p:nvSpPr>
        <p:spPr/>
        <p:txBody>
          <a:bodyPr/>
          <a:lstStyle/>
          <a:p>
            <a:pPr eaLnBrk="1" hangingPunct="1"/>
            <a:r>
              <a:rPr lang="en-GB" smtClean="0"/>
              <a:t>ACC awards on technology</a:t>
            </a:r>
          </a:p>
        </p:txBody>
      </p:sp>
      <p:sp>
        <p:nvSpPr>
          <p:cNvPr id="74756" name="Rectangle 3"/>
          <p:cNvSpPr>
            <a:spLocks noGrp="1" noChangeArrowheads="1"/>
          </p:cNvSpPr>
          <p:nvPr>
            <p:ph type="body" idx="1"/>
          </p:nvPr>
        </p:nvSpPr>
        <p:spPr>
          <a:xfrm>
            <a:off x="395288" y="1557338"/>
            <a:ext cx="8497887" cy="4492625"/>
          </a:xfrm>
        </p:spPr>
        <p:txBody>
          <a:bodyPr/>
          <a:lstStyle/>
          <a:p>
            <a:pPr eaLnBrk="1" hangingPunct="1">
              <a:buFont typeface="Wingdings" pitchFamily="2" charset="2"/>
              <a:buNone/>
            </a:pPr>
            <a:r>
              <a:rPr lang="en-GB" smtClean="0"/>
              <a:t>175 awards on:</a:t>
            </a:r>
          </a:p>
          <a:p>
            <a:pPr eaLnBrk="1" hangingPunct="1"/>
            <a:r>
              <a:rPr lang="en-GB" smtClean="0"/>
              <a:t>Computer devices and applications</a:t>
            </a:r>
          </a:p>
          <a:p>
            <a:pPr eaLnBrk="1" hangingPunct="1"/>
            <a:r>
              <a:rPr lang="en-GB" smtClean="0"/>
              <a:t>Sugar industry and sugar cane derivatives</a:t>
            </a:r>
          </a:p>
          <a:p>
            <a:pPr eaLnBrk="1" hangingPunct="1"/>
            <a:r>
              <a:rPr lang="en-GB" smtClean="0"/>
              <a:t>Mining and processing of Cuban minerals</a:t>
            </a:r>
          </a:p>
          <a:p>
            <a:pPr eaLnBrk="1" hangingPunct="1"/>
            <a:r>
              <a:rPr lang="en-GB" smtClean="0"/>
              <a:t>Energy saving and recovery</a:t>
            </a:r>
          </a:p>
          <a:p>
            <a:pPr eaLnBrk="1" hangingPunct="1"/>
            <a:r>
              <a:rPr lang="en-GB" smtClean="0"/>
              <a:t>Applied materials</a:t>
            </a:r>
          </a:p>
          <a:p>
            <a:pPr eaLnBrk="1" hangingPunct="1"/>
            <a:r>
              <a:rPr lang="en-GB" smtClean="0"/>
              <a:t>Electronic instruments</a:t>
            </a:r>
          </a:p>
        </p:txBody>
      </p:sp>
      <p:sp>
        <p:nvSpPr>
          <p:cNvPr id="74757" name="Text Box 4"/>
          <p:cNvSpPr txBox="1">
            <a:spLocks noChangeArrowheads="1"/>
          </p:cNvSpPr>
          <p:nvPr/>
        </p:nvSpPr>
        <p:spPr bwMode="auto">
          <a:xfrm>
            <a:off x="395288" y="6216650"/>
            <a:ext cx="84978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http://www.academiaciencias.cu/paginas/presentacion/reconocimientos/premioaccs.asp?secc=05&amp;nsecc=Ciencias%20Técnicas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AE361E0F-6D40-4047-B2E6-817F4FB5FB58}" type="slidenum">
              <a:rPr lang="en-GB">
                <a:latin typeface="Arial Black" pitchFamily="34" charset="0"/>
              </a:rPr>
              <a:pPr eaLnBrk="1" hangingPunct="1"/>
              <a:t>74</a:t>
            </a:fld>
            <a:endParaRPr lang="en-GB">
              <a:latin typeface="Arial Black" pitchFamily="34" charset="0"/>
            </a:endParaRPr>
          </a:p>
        </p:txBody>
      </p:sp>
      <p:sp>
        <p:nvSpPr>
          <p:cNvPr id="75779" name="Rectangle 2"/>
          <p:cNvSpPr>
            <a:spLocks noGrp="1" noChangeArrowheads="1"/>
          </p:cNvSpPr>
          <p:nvPr>
            <p:ph type="title"/>
          </p:nvPr>
        </p:nvSpPr>
        <p:spPr/>
        <p:txBody>
          <a:bodyPr/>
          <a:lstStyle/>
          <a:p>
            <a:pPr eaLnBrk="1" hangingPunct="1"/>
            <a:r>
              <a:rPr lang="en-GB" smtClean="0"/>
              <a:t>Scientific poles</a:t>
            </a:r>
          </a:p>
        </p:txBody>
      </p:sp>
      <p:sp>
        <p:nvSpPr>
          <p:cNvPr id="11271" name="Rectangle 7"/>
          <p:cNvSpPr>
            <a:spLocks noGrp="1" noChangeArrowheads="1"/>
          </p:cNvSpPr>
          <p:nvPr>
            <p:ph type="body" idx="1"/>
          </p:nvPr>
        </p:nvSpPr>
        <p:spPr>
          <a:xfrm>
            <a:off x="395288" y="1484313"/>
            <a:ext cx="8570912" cy="4465637"/>
          </a:xfrm>
        </p:spPr>
        <p:txBody>
          <a:bodyPr/>
          <a:lstStyle/>
          <a:p>
            <a:pPr eaLnBrk="1" hangingPunct="1">
              <a:lnSpc>
                <a:spcPct val="80000"/>
              </a:lnSpc>
              <a:defRPr/>
            </a:pPr>
            <a:r>
              <a:rPr lang="en-GB" sz="2000" smtClean="0"/>
              <a:t>More than 20 </a:t>
            </a:r>
            <a:r>
              <a:rPr lang="en-GB" sz="2000" smtClean="0">
                <a:solidFill>
                  <a:srgbClr val="0000FF"/>
                </a:solidFill>
                <a:effectLst>
                  <a:outerShdw blurRad="38100" dist="38100" dir="2700000" algn="tl">
                    <a:srgbClr val="C0C0C0"/>
                  </a:outerShdw>
                </a:effectLst>
                <a:latin typeface="Arial Rounded MT Bold" pitchFamily="34" charset="0"/>
              </a:rPr>
              <a:t>biofarmaceuticals and vaccines</a:t>
            </a:r>
            <a:r>
              <a:rPr lang="en-GB" sz="2000" smtClean="0"/>
              <a:t> incorporated to the national health system</a:t>
            </a:r>
          </a:p>
          <a:p>
            <a:pPr eaLnBrk="1" hangingPunct="1">
              <a:lnSpc>
                <a:spcPct val="80000"/>
              </a:lnSpc>
              <a:defRPr/>
            </a:pPr>
            <a:r>
              <a:rPr lang="en-GB" sz="2000" smtClean="0"/>
              <a:t>More than 900 </a:t>
            </a:r>
            <a:r>
              <a:rPr lang="en-GB" sz="2000" smtClean="0">
                <a:solidFill>
                  <a:srgbClr val="0000FF"/>
                </a:solidFill>
                <a:effectLst>
                  <a:outerShdw blurRad="38100" dist="38100" dir="2700000" algn="tl">
                    <a:srgbClr val="C0C0C0"/>
                  </a:outerShdw>
                </a:effectLst>
                <a:latin typeface="Arial Rounded MT Bold" pitchFamily="34" charset="0"/>
              </a:rPr>
              <a:t>registered patents</a:t>
            </a:r>
            <a:r>
              <a:rPr lang="en-GB" sz="2000" smtClean="0"/>
              <a:t>.</a:t>
            </a:r>
          </a:p>
          <a:p>
            <a:pPr eaLnBrk="1" hangingPunct="1">
              <a:lnSpc>
                <a:spcPct val="80000"/>
              </a:lnSpc>
              <a:defRPr/>
            </a:pPr>
            <a:r>
              <a:rPr lang="en-GB" sz="2000" smtClean="0"/>
              <a:t>New vaccines produced with national technologies, as that against </a:t>
            </a:r>
            <a:r>
              <a:rPr lang="en-GB" sz="2000" smtClean="0">
                <a:solidFill>
                  <a:srgbClr val="0000FF"/>
                </a:solidFill>
                <a:effectLst>
                  <a:outerShdw blurRad="38100" dist="38100" dir="2700000" algn="tl">
                    <a:srgbClr val="C0C0C0"/>
                  </a:outerShdw>
                </a:effectLst>
                <a:latin typeface="Arial Rounded MT Bold" pitchFamily="34" charset="0"/>
              </a:rPr>
              <a:t>meningitis B</a:t>
            </a:r>
            <a:r>
              <a:rPr lang="en-GB" sz="2000" smtClean="0"/>
              <a:t> and </a:t>
            </a:r>
            <a:r>
              <a:rPr lang="en-GB" sz="2000" i="1" smtClean="0">
                <a:solidFill>
                  <a:srgbClr val="0000FF"/>
                </a:solidFill>
                <a:effectLst>
                  <a:outerShdw blurRad="38100" dist="38100" dir="2700000" algn="tl">
                    <a:srgbClr val="C0C0C0"/>
                  </a:outerShdw>
                </a:effectLst>
                <a:latin typeface="Arial Rounded MT Bold" pitchFamily="34" charset="0"/>
              </a:rPr>
              <a:t>h</a:t>
            </a:r>
            <a:r>
              <a:rPr lang="en-US" sz="2000" i="1" smtClean="0">
                <a:solidFill>
                  <a:srgbClr val="0000FF"/>
                </a:solidFill>
                <a:effectLst>
                  <a:outerShdw blurRad="38100" dist="38100" dir="2700000" algn="tl">
                    <a:srgbClr val="C0C0C0"/>
                  </a:outerShdw>
                </a:effectLst>
                <a:latin typeface="Arial Rounded MT Bold" pitchFamily="34" charset="0"/>
              </a:rPr>
              <a:t>æ</a:t>
            </a:r>
            <a:r>
              <a:rPr lang="en-GB" sz="2000" i="1" smtClean="0">
                <a:solidFill>
                  <a:srgbClr val="0000FF"/>
                </a:solidFill>
                <a:effectLst>
                  <a:outerShdw blurRad="38100" dist="38100" dir="2700000" algn="tl">
                    <a:srgbClr val="C0C0C0"/>
                  </a:outerShdw>
                </a:effectLst>
                <a:latin typeface="Arial Rounded MT Bold" pitchFamily="34" charset="0"/>
              </a:rPr>
              <a:t>mofilus influenzae</a:t>
            </a:r>
            <a:r>
              <a:rPr lang="en-GB" sz="2000" smtClean="0"/>
              <a:t>, the first commercial synthetic vaccine in the world.</a:t>
            </a:r>
          </a:p>
          <a:p>
            <a:pPr eaLnBrk="1" hangingPunct="1">
              <a:lnSpc>
                <a:spcPct val="80000"/>
              </a:lnSpc>
              <a:defRPr/>
            </a:pPr>
            <a:r>
              <a:rPr lang="en-GB" sz="2000" smtClean="0"/>
              <a:t>The </a:t>
            </a:r>
            <a:r>
              <a:rPr lang="en-GB" sz="2000" smtClean="0">
                <a:solidFill>
                  <a:srgbClr val="0000FF"/>
                </a:solidFill>
                <a:effectLst>
                  <a:outerShdw blurRad="38100" dist="38100" dir="2700000" algn="tl">
                    <a:srgbClr val="C0C0C0"/>
                  </a:outerShdw>
                </a:effectLst>
                <a:latin typeface="Arial Rounded MT Bold" pitchFamily="34" charset="0"/>
              </a:rPr>
              <a:t>best covered population by vaccination</a:t>
            </a:r>
            <a:r>
              <a:rPr lang="en-GB" sz="2000" smtClean="0"/>
              <a:t> in the world is Cuba (13 vaccines with systematic application)</a:t>
            </a:r>
          </a:p>
          <a:p>
            <a:pPr eaLnBrk="1" hangingPunct="1">
              <a:lnSpc>
                <a:spcPct val="80000"/>
              </a:lnSpc>
              <a:defRPr/>
            </a:pPr>
            <a:r>
              <a:rPr lang="en-GB" sz="2000" smtClean="0"/>
              <a:t>Wide </a:t>
            </a:r>
            <a:r>
              <a:rPr lang="en-GB" sz="2000" smtClean="0">
                <a:solidFill>
                  <a:srgbClr val="0000FF"/>
                </a:solidFill>
                <a:effectLst>
                  <a:outerShdw blurRad="38100" dist="38100" dir="2700000" algn="tl">
                    <a:srgbClr val="C0C0C0"/>
                  </a:outerShdw>
                </a:effectLst>
                <a:latin typeface="Arial Rounded MT Bold" pitchFamily="34" charset="0"/>
              </a:rPr>
              <a:t>access of the whole population to “high tech” pharmaceuticals</a:t>
            </a:r>
            <a:r>
              <a:rPr lang="en-GB" sz="2000" smtClean="0"/>
              <a:t> (interferons, eritropoyetine, monoclonal antibodies and others)</a:t>
            </a:r>
          </a:p>
          <a:p>
            <a:pPr eaLnBrk="1" hangingPunct="1">
              <a:lnSpc>
                <a:spcPct val="80000"/>
              </a:lnSpc>
              <a:defRPr/>
            </a:pPr>
            <a:r>
              <a:rPr lang="en-GB" sz="2000" smtClean="0"/>
              <a:t>National </a:t>
            </a:r>
            <a:r>
              <a:rPr lang="en-GB" sz="2000" smtClean="0">
                <a:solidFill>
                  <a:srgbClr val="0000FF"/>
                </a:solidFill>
                <a:effectLst>
                  <a:outerShdw blurRad="38100" dist="38100" dir="2700000" algn="tl">
                    <a:srgbClr val="C0C0C0"/>
                  </a:outerShdw>
                </a:effectLst>
                <a:latin typeface="Arial Rounded MT Bold" pitchFamily="34" charset="0"/>
              </a:rPr>
              <a:t>network for “high tech” inmuno-diagnostics</a:t>
            </a:r>
            <a:r>
              <a:rPr lang="en-GB" sz="2000" smtClean="0"/>
              <a:t> including perinatal screening with total covering for several diseases.</a:t>
            </a:r>
          </a:p>
          <a:p>
            <a:pPr eaLnBrk="1" hangingPunct="1">
              <a:lnSpc>
                <a:spcPct val="80000"/>
              </a:lnSpc>
              <a:defRPr/>
            </a:pPr>
            <a:r>
              <a:rPr lang="en-GB" sz="2000" smtClean="0"/>
              <a:t>New </a:t>
            </a:r>
            <a:r>
              <a:rPr lang="en-GB" sz="2000" smtClean="0">
                <a:solidFill>
                  <a:srgbClr val="0000FF"/>
                </a:solidFill>
                <a:effectLst>
                  <a:outerShdw blurRad="38100" dist="38100" dir="2700000" algn="tl">
                    <a:srgbClr val="C0C0C0"/>
                  </a:outerShdw>
                </a:effectLst>
                <a:latin typeface="Arial Rounded MT Bold" pitchFamily="34" charset="0"/>
              </a:rPr>
              <a:t>drugs for reduction of cholesterol and stroke</a:t>
            </a:r>
            <a:r>
              <a:rPr lang="en-GB" sz="2000" smtClean="0"/>
              <a:t> treatments.</a:t>
            </a:r>
          </a:p>
          <a:p>
            <a:pPr eaLnBrk="1" hangingPunct="1">
              <a:lnSpc>
                <a:spcPct val="80000"/>
              </a:lnSpc>
              <a:defRPr/>
            </a:pPr>
            <a:r>
              <a:rPr lang="en-GB" sz="2000" smtClean="0"/>
              <a:t>National </a:t>
            </a:r>
            <a:r>
              <a:rPr lang="en-GB" sz="2000" smtClean="0">
                <a:solidFill>
                  <a:srgbClr val="0000FF"/>
                </a:solidFill>
                <a:effectLst>
                  <a:outerShdw blurRad="38100" dist="38100" dir="2700000" algn="tl">
                    <a:srgbClr val="C0C0C0"/>
                  </a:outerShdw>
                </a:effectLst>
                <a:latin typeface="Arial Rounded MT Bold" pitchFamily="34" charset="0"/>
              </a:rPr>
              <a:t>network of neurodiagnostics</a:t>
            </a:r>
            <a:r>
              <a:rPr lang="en-GB" sz="2000" smtClean="0"/>
              <a:t> with self produced high tech instruments.</a:t>
            </a:r>
          </a:p>
        </p:txBody>
      </p:sp>
      <p:sp>
        <p:nvSpPr>
          <p:cNvPr id="75781" name="Text Box 8"/>
          <p:cNvSpPr txBox="1">
            <a:spLocks noChangeArrowheads="1"/>
          </p:cNvSpPr>
          <p:nvPr/>
        </p:nvSpPr>
        <p:spPr bwMode="auto">
          <a:xfrm>
            <a:off x="468313" y="6308725"/>
            <a:ext cx="777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spcBef>
                <a:spcPct val="50000"/>
              </a:spcBef>
            </a:pPr>
            <a:r>
              <a:rPr lang="en-US">
                <a:latin typeface="Arial" charset="0"/>
              </a:rPr>
              <a:t>Lage, A., Cuba Socialista, 2004, n. 30, 1</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83C41B0C-F7EC-412E-9AB8-7DD89A3F733E}" type="slidenum">
              <a:rPr lang="en-GB">
                <a:latin typeface="Arial Black" pitchFamily="34" charset="0"/>
              </a:rPr>
              <a:pPr eaLnBrk="1" hangingPunct="1"/>
              <a:t>75</a:t>
            </a:fld>
            <a:endParaRPr lang="en-GB">
              <a:latin typeface="Arial Black" pitchFamily="34" charset="0"/>
            </a:endParaRPr>
          </a:p>
        </p:txBody>
      </p:sp>
      <p:sp>
        <p:nvSpPr>
          <p:cNvPr id="76803" name="Rectangle 2"/>
          <p:cNvSpPr>
            <a:spLocks noGrp="1" noChangeArrowheads="1"/>
          </p:cNvSpPr>
          <p:nvPr>
            <p:ph type="title"/>
          </p:nvPr>
        </p:nvSpPr>
        <p:spPr/>
        <p:txBody>
          <a:bodyPr/>
          <a:lstStyle/>
          <a:p>
            <a:pPr eaLnBrk="1" hangingPunct="1"/>
            <a:r>
              <a:rPr lang="en-US" sz="2400" smtClean="0"/>
              <a:t>Effective staff in scientific and technological activities, according to the educational level (2006)</a:t>
            </a:r>
          </a:p>
        </p:txBody>
      </p:sp>
      <p:pic>
        <p:nvPicPr>
          <p:cNvPr id="76804" name="Picture 248"/>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468313" y="2133600"/>
            <a:ext cx="7993062" cy="2209800"/>
          </a:xfrm>
          <a:noFill/>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3100137-9710-44DF-A177-EBF21A56F13B}" type="slidenum">
              <a:rPr lang="en-GB">
                <a:latin typeface="Arial Black" pitchFamily="34" charset="0"/>
              </a:rPr>
              <a:pPr eaLnBrk="1" hangingPunct="1"/>
              <a:t>76</a:t>
            </a:fld>
            <a:endParaRPr lang="en-GB">
              <a:latin typeface="Arial Black" pitchFamily="34" charset="0"/>
            </a:endParaRPr>
          </a:p>
        </p:txBody>
      </p:sp>
      <p:sp>
        <p:nvSpPr>
          <p:cNvPr id="77827" name="Rectangle 2"/>
          <p:cNvSpPr>
            <a:spLocks noGrp="1" noChangeArrowheads="1"/>
          </p:cNvSpPr>
          <p:nvPr>
            <p:ph type="title"/>
          </p:nvPr>
        </p:nvSpPr>
        <p:spPr/>
        <p:txBody>
          <a:bodyPr/>
          <a:lstStyle/>
          <a:p>
            <a:pPr eaLnBrk="1" hangingPunct="1"/>
            <a:r>
              <a:rPr lang="en-US" smtClean="0"/>
              <a:t>Third cycle (graduate) education</a:t>
            </a:r>
          </a:p>
        </p:txBody>
      </p:sp>
      <p:pic>
        <p:nvPicPr>
          <p:cNvPr id="77828" name="Picture 223"/>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395288" y="2492375"/>
            <a:ext cx="8253412" cy="1624013"/>
          </a:xfrm>
          <a:noFill/>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smtClean="0"/>
              <a:t>Challenges in 2011</a:t>
            </a:r>
            <a:endParaRPr lang="en-GB" dirty="0"/>
          </a:p>
        </p:txBody>
      </p:sp>
      <p:sp>
        <p:nvSpPr>
          <p:cNvPr id="3" name="2 Marcador de contenido"/>
          <p:cNvSpPr>
            <a:spLocks noGrp="1"/>
          </p:cNvSpPr>
          <p:nvPr>
            <p:ph idx="1"/>
          </p:nvPr>
        </p:nvSpPr>
        <p:spPr>
          <a:xfrm>
            <a:off x="611560" y="1844824"/>
            <a:ext cx="7924800" cy="3845024"/>
          </a:xfrm>
        </p:spPr>
        <p:txBody>
          <a:bodyPr/>
          <a:lstStyle/>
          <a:p>
            <a:r>
              <a:rPr lang="en-GB" dirty="0" smtClean="0"/>
              <a:t>Preserving, recovering and further developing human resources</a:t>
            </a:r>
          </a:p>
          <a:p>
            <a:r>
              <a:rPr lang="en-GB" dirty="0" smtClean="0"/>
              <a:t>Introducing economic and conscience changes to promote strong links between the producers of knowledge and the producers of goods and services</a:t>
            </a:r>
          </a:p>
          <a:p>
            <a:r>
              <a:rPr lang="en-GB" dirty="0" smtClean="0"/>
              <a:t>Preserving the natural environment</a:t>
            </a:r>
            <a:endParaRPr lang="en-GB" dirty="0"/>
          </a:p>
        </p:txBody>
      </p:sp>
      <p:sp>
        <p:nvSpPr>
          <p:cNvPr id="4" name="3 Marcador de número de diapositiva"/>
          <p:cNvSpPr>
            <a:spLocks noGrp="1"/>
          </p:cNvSpPr>
          <p:nvPr>
            <p:ph type="sldNum" sz="quarter" idx="12"/>
          </p:nvPr>
        </p:nvSpPr>
        <p:spPr/>
        <p:txBody>
          <a:bodyPr/>
          <a:lstStyle/>
          <a:p>
            <a:pPr>
              <a:defRPr/>
            </a:pPr>
            <a:fld id="{6A4CCA34-B7AF-4E64-8CD9-79CC862F5027}" type="slidenum">
              <a:rPr lang="en-GB" smtClean="0"/>
              <a:pPr>
                <a:defRPr/>
              </a:pPr>
              <a:t>77</a:t>
            </a:fld>
            <a:endParaRPr lang="en-GB"/>
          </a:p>
        </p:txBody>
      </p:sp>
    </p:spTree>
    <p:extLst>
      <p:ext uri="{BB962C8B-B14F-4D97-AF65-F5344CB8AC3E}">
        <p14:creationId xmlns:p14="http://schemas.microsoft.com/office/powerpoint/2010/main" val="226306129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188640"/>
            <a:ext cx="8015287" cy="914400"/>
          </a:xfrm>
        </p:spPr>
        <p:txBody>
          <a:bodyPr/>
          <a:lstStyle/>
          <a:p>
            <a:r>
              <a:rPr lang="en-GB" sz="3600" dirty="0" smtClean="0"/>
              <a:t>Two examples of environmental predation</a:t>
            </a:r>
            <a:endParaRPr lang="en-GB" sz="3600" dirty="0"/>
          </a:p>
        </p:txBody>
      </p:sp>
      <p:pic>
        <p:nvPicPr>
          <p:cNvPr id="5" name="4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27584" y="1484784"/>
            <a:ext cx="3744416" cy="2808312"/>
          </a:xfrm>
        </p:spPr>
      </p:pic>
      <p:sp>
        <p:nvSpPr>
          <p:cNvPr id="4" name="3 Marcador de número de diapositiva"/>
          <p:cNvSpPr>
            <a:spLocks noGrp="1"/>
          </p:cNvSpPr>
          <p:nvPr>
            <p:ph type="sldNum" sz="quarter" idx="12"/>
          </p:nvPr>
        </p:nvSpPr>
        <p:spPr/>
        <p:txBody>
          <a:bodyPr/>
          <a:lstStyle/>
          <a:p>
            <a:pPr>
              <a:defRPr/>
            </a:pPr>
            <a:fld id="{6A4CCA34-B7AF-4E64-8CD9-79CC862F5027}" type="slidenum">
              <a:rPr lang="en-GB" smtClean="0"/>
              <a:pPr>
                <a:defRPr/>
              </a:pPr>
              <a:t>78</a:t>
            </a:fld>
            <a:endParaRPr lang="en-GB"/>
          </a:p>
        </p:txBody>
      </p:sp>
      <p:pic>
        <p:nvPicPr>
          <p:cNvPr id="6" name="5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5368" y="2564904"/>
            <a:ext cx="4123184" cy="2733450"/>
          </a:xfrm>
          <a:prstGeom prst="rect">
            <a:avLst/>
          </a:prstGeom>
        </p:spPr>
      </p:pic>
      <p:sp>
        <p:nvSpPr>
          <p:cNvPr id="7" name="6 CuadroTexto"/>
          <p:cNvSpPr txBox="1"/>
          <p:nvPr/>
        </p:nvSpPr>
        <p:spPr>
          <a:xfrm>
            <a:off x="971600" y="4346494"/>
            <a:ext cx="3096344" cy="646331"/>
          </a:xfrm>
          <a:prstGeom prst="rect">
            <a:avLst/>
          </a:prstGeom>
          <a:noFill/>
        </p:spPr>
        <p:txBody>
          <a:bodyPr wrap="square" rtlCol="0">
            <a:spAutoFit/>
          </a:bodyPr>
          <a:lstStyle/>
          <a:p>
            <a:r>
              <a:rPr lang="es-ES" dirty="0"/>
              <a:t>Marabú (</a:t>
            </a:r>
            <a:r>
              <a:rPr lang="es-ES" dirty="0" err="1" smtClean="0"/>
              <a:t>Dichrostachys</a:t>
            </a:r>
            <a:r>
              <a:rPr lang="es-ES" dirty="0" smtClean="0"/>
              <a:t> </a:t>
            </a:r>
            <a:r>
              <a:rPr lang="es-ES" dirty="0" err="1" smtClean="0"/>
              <a:t>cinerea</a:t>
            </a:r>
            <a:r>
              <a:rPr lang="es-ES" dirty="0" smtClean="0"/>
              <a:t>), </a:t>
            </a:r>
            <a:r>
              <a:rPr lang="es-ES" dirty="0" smtClean="0"/>
              <a:t>XIX </a:t>
            </a:r>
            <a:r>
              <a:rPr lang="es-ES" dirty="0" err="1" smtClean="0"/>
              <a:t>century</a:t>
            </a:r>
            <a:endParaRPr lang="es-ES" dirty="0"/>
          </a:p>
        </p:txBody>
      </p:sp>
      <p:sp>
        <p:nvSpPr>
          <p:cNvPr id="8" name="7 CuadroTexto"/>
          <p:cNvSpPr txBox="1"/>
          <p:nvPr/>
        </p:nvSpPr>
        <p:spPr>
          <a:xfrm>
            <a:off x="5004048" y="5384412"/>
            <a:ext cx="3168352" cy="646331"/>
          </a:xfrm>
          <a:prstGeom prst="rect">
            <a:avLst/>
          </a:prstGeom>
          <a:noFill/>
        </p:spPr>
        <p:txBody>
          <a:bodyPr wrap="square" rtlCol="0">
            <a:spAutoFit/>
          </a:bodyPr>
          <a:lstStyle/>
          <a:p>
            <a:r>
              <a:rPr lang="es-ES" dirty="0" err="1" smtClean="0"/>
              <a:t>Claria</a:t>
            </a:r>
            <a:r>
              <a:rPr lang="es-ES" dirty="0" smtClean="0"/>
              <a:t> (</a:t>
            </a:r>
            <a:r>
              <a:rPr lang="es-ES" dirty="0" err="1"/>
              <a:t>Clarias</a:t>
            </a:r>
            <a:r>
              <a:rPr lang="es-ES" dirty="0"/>
              <a:t> </a:t>
            </a:r>
            <a:r>
              <a:rPr lang="es-ES" dirty="0" err="1" smtClean="0"/>
              <a:t>batrachus</a:t>
            </a:r>
            <a:r>
              <a:rPr lang="es-ES" dirty="0" smtClean="0"/>
              <a:t>)</a:t>
            </a:r>
            <a:r>
              <a:rPr lang="es-ES" dirty="0" smtClean="0"/>
              <a:t>, </a:t>
            </a:r>
            <a:r>
              <a:rPr lang="es-ES" dirty="0" smtClean="0"/>
              <a:t>XX </a:t>
            </a:r>
            <a:r>
              <a:rPr lang="es-ES" dirty="0" err="1" smtClean="0"/>
              <a:t>century</a:t>
            </a:r>
            <a:endParaRPr lang="es-ES" dirty="0"/>
          </a:p>
        </p:txBody>
      </p:sp>
    </p:spTree>
    <p:extLst>
      <p:ext uri="{BB962C8B-B14F-4D97-AF65-F5344CB8AC3E}">
        <p14:creationId xmlns:p14="http://schemas.microsoft.com/office/powerpoint/2010/main" val="270402197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r="-9991"/>
          </a:stretch>
        </a:blipFill>
        <a:effectLst/>
      </p:bgPr>
    </p:bg>
    <p:spTree>
      <p:nvGrpSpPr>
        <p:cNvPr id="1" name=""/>
        <p:cNvGrpSpPr/>
        <p:nvPr/>
      </p:nvGrpSpPr>
      <p:grpSpPr>
        <a:xfrm>
          <a:off x="0" y="0"/>
          <a:ext cx="0" cy="0"/>
          <a:chOff x="0" y="0"/>
          <a:chExt cx="0" cy="0"/>
        </a:xfrm>
      </p:grpSpPr>
      <p:sp>
        <p:nvSpPr>
          <p:cNvPr id="78850"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B63D586C-F04F-4643-81ED-9A485D7085F9}" type="slidenum">
              <a:rPr lang="en-GB">
                <a:latin typeface="Arial Black" pitchFamily="34" charset="0"/>
              </a:rPr>
              <a:pPr eaLnBrk="1" hangingPunct="1"/>
              <a:t>79</a:t>
            </a:fld>
            <a:endParaRPr lang="en-GB">
              <a:latin typeface="Arial Black" pitchFamily="34" charset="0"/>
            </a:endParaRPr>
          </a:p>
        </p:txBody>
      </p:sp>
      <p:sp>
        <p:nvSpPr>
          <p:cNvPr id="160776" name="Rectangle 8"/>
          <p:cNvSpPr>
            <a:spLocks noGrp="1" noChangeArrowheads="1"/>
          </p:cNvSpPr>
          <p:nvPr>
            <p:ph type="title"/>
          </p:nvPr>
        </p:nvSpPr>
        <p:spPr/>
        <p:txBody>
          <a:bodyPr/>
          <a:lstStyle/>
          <a:p>
            <a:pPr eaLnBrk="1" hangingPunct="1">
              <a:defRPr/>
            </a:pPr>
            <a:r>
              <a:rPr lang="en-US" sz="3200" dirty="0" smtClean="0">
                <a:effectLst>
                  <a:outerShdw blurRad="38100" dist="38100" dir="2700000" algn="tl">
                    <a:srgbClr val="C0C0C0"/>
                  </a:outerShdw>
                </a:effectLst>
              </a:rPr>
              <a:t>An answer to the initial question</a:t>
            </a:r>
            <a:r>
              <a:rPr lang="en-US" sz="3200" dirty="0" smtClean="0">
                <a:effectLst>
                  <a:outerShdw blurRad="38100" dist="38100" dir="2700000" algn="tl">
                    <a:srgbClr val="C0C0C0"/>
                  </a:outerShdw>
                </a:effectLst>
              </a:rPr>
              <a:t>: Are poor countries condemned to “no science”?</a:t>
            </a:r>
            <a:endParaRPr lang="en-US" sz="3200" dirty="0" smtClean="0">
              <a:effectLst>
                <a:outerShdw blurRad="38100" dist="38100" dir="2700000" algn="tl">
                  <a:srgbClr val="C0C0C0"/>
                </a:outerShdw>
              </a:effectLst>
            </a:endParaRPr>
          </a:p>
        </p:txBody>
      </p:sp>
      <p:sp>
        <p:nvSpPr>
          <p:cNvPr id="160777" name="Rectangle 9"/>
          <p:cNvSpPr>
            <a:spLocks noGrp="1" noChangeArrowheads="1"/>
          </p:cNvSpPr>
          <p:nvPr>
            <p:ph type="body" idx="1"/>
          </p:nvPr>
        </p:nvSpPr>
        <p:spPr>
          <a:xfrm>
            <a:off x="684213" y="2276475"/>
            <a:ext cx="7924800" cy="2952750"/>
          </a:xfrm>
        </p:spPr>
        <p:txBody>
          <a:bodyPr/>
          <a:lstStyle/>
          <a:p>
            <a:pPr eaLnBrk="1" hangingPunct="1">
              <a:defRPr/>
            </a:pPr>
            <a:r>
              <a:rPr lang="en-US" dirty="0" smtClean="0">
                <a:solidFill>
                  <a:srgbClr val="FFFF00"/>
                </a:solidFill>
                <a:effectLst>
                  <a:outerShdw blurRad="38100" dist="38100" dir="2700000" algn="tl">
                    <a:srgbClr val="C0C0C0"/>
                  </a:outerShdw>
                </a:effectLst>
                <a:latin typeface="Arial Rounded MT Bold" pitchFamily="34" charset="0"/>
              </a:rPr>
              <a:t>The ground work of near to 50 years of scientific promotion has created a sustainable intellectual development in Cuba, even </a:t>
            </a:r>
            <a:r>
              <a:rPr lang="en-US" dirty="0" smtClean="0">
                <a:solidFill>
                  <a:srgbClr val="FFFF00"/>
                </a:solidFill>
                <a:effectLst>
                  <a:outerShdw blurRad="38100" dist="38100" dir="2700000" algn="tl">
                    <a:srgbClr val="C0C0C0"/>
                  </a:outerShdw>
                </a:effectLst>
                <a:latin typeface="Arial Rounded MT Bold" pitchFamily="34" charset="0"/>
              </a:rPr>
              <a:t>remaining </a:t>
            </a:r>
            <a:r>
              <a:rPr lang="en-US" dirty="0" smtClean="0">
                <a:solidFill>
                  <a:srgbClr val="FFFF00"/>
                </a:solidFill>
                <a:effectLst>
                  <a:outerShdw blurRad="38100" dist="38100" dir="2700000" algn="tl">
                    <a:srgbClr val="C0C0C0"/>
                  </a:outerShdw>
                </a:effectLst>
                <a:latin typeface="Arial Rounded MT Bold" pitchFamily="34" charset="0"/>
              </a:rPr>
              <a:t>as a low income country.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…and </a:t>
            </a:r>
            <a:r>
              <a:rPr lang="es-ES" dirty="0" err="1" smtClean="0"/>
              <a:t>the</a:t>
            </a:r>
            <a:r>
              <a:rPr lang="es-ES" dirty="0" smtClean="0"/>
              <a:t> “</a:t>
            </a:r>
            <a:r>
              <a:rPr lang="es-ES" dirty="0" err="1" smtClean="0"/>
              <a:t>Gulf</a:t>
            </a:r>
            <a:r>
              <a:rPr lang="es-ES" dirty="0" smtClean="0"/>
              <a:t> </a:t>
            </a:r>
            <a:r>
              <a:rPr lang="es-ES" dirty="0" err="1" smtClean="0"/>
              <a:t>Stream</a:t>
            </a:r>
            <a:r>
              <a:rPr lang="es-ES" dirty="0" smtClean="0"/>
              <a:t>”</a:t>
            </a:r>
            <a:endParaRPr lang="es-ES" dirty="0"/>
          </a:p>
        </p:txBody>
      </p:sp>
      <p:sp>
        <p:nvSpPr>
          <p:cNvPr id="4" name="3 Marcador de número de diapositiva"/>
          <p:cNvSpPr>
            <a:spLocks noGrp="1"/>
          </p:cNvSpPr>
          <p:nvPr>
            <p:ph type="sldNum" sz="quarter" idx="12"/>
          </p:nvPr>
        </p:nvSpPr>
        <p:spPr/>
        <p:txBody>
          <a:bodyPr/>
          <a:lstStyle/>
          <a:p>
            <a:pPr>
              <a:defRPr/>
            </a:pPr>
            <a:fld id="{6A4CCA34-B7AF-4E64-8CD9-79CC862F5027}" type="slidenum">
              <a:rPr lang="en-GB" smtClean="0">
                <a:solidFill>
                  <a:srgbClr val="000000"/>
                </a:solidFill>
              </a:rPr>
              <a:pPr>
                <a:defRPr/>
              </a:pPr>
              <a:t>8</a:t>
            </a:fld>
            <a:endParaRPr lang="en-GB">
              <a:solidFill>
                <a:srgbClr val="000000"/>
              </a:solidFill>
            </a:endParaRPr>
          </a:p>
        </p:txBody>
      </p:sp>
      <p:pic>
        <p:nvPicPr>
          <p:cNvPr id="3" name="Picture 2" descr="C:\Users\lmc\Pictures\Varias\Gulf_Stream\800px-Golfstrea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56792"/>
            <a:ext cx="6042248" cy="4395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89890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1000" r="-1000"/>
          </a:stretch>
        </a:blipFill>
        <a:effectLst/>
      </p:bgPr>
    </p:bg>
    <p:spTree>
      <p:nvGrpSpPr>
        <p:cNvPr id="1" name=""/>
        <p:cNvGrpSpPr/>
        <p:nvPr/>
      </p:nvGrpSpPr>
      <p:grpSpPr>
        <a:xfrm>
          <a:off x="0" y="0"/>
          <a:ext cx="0" cy="0"/>
          <a:chOff x="0" y="0"/>
          <a:chExt cx="0" cy="0"/>
        </a:xfrm>
      </p:grpSpPr>
      <p:sp>
        <p:nvSpPr>
          <p:cNvPr id="79874"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40C61887-4633-465B-8FF5-AE72735B5BA9}" type="slidenum">
              <a:rPr lang="en-GB">
                <a:latin typeface="Arial Black" pitchFamily="34" charset="0"/>
              </a:rPr>
              <a:pPr eaLnBrk="1" hangingPunct="1"/>
              <a:t>80</a:t>
            </a:fld>
            <a:endParaRPr lang="en-GB">
              <a:latin typeface="Arial Black" pitchFamily="34" charset="0"/>
            </a:endParaRPr>
          </a:p>
        </p:txBody>
      </p:sp>
      <p:sp>
        <p:nvSpPr>
          <p:cNvPr id="258050" name="Rectangle 2"/>
          <p:cNvSpPr>
            <a:spLocks noGrp="1" noChangeArrowheads="1"/>
          </p:cNvSpPr>
          <p:nvPr>
            <p:ph type="title"/>
          </p:nvPr>
        </p:nvSpPr>
        <p:spPr/>
        <p:txBody>
          <a:bodyPr/>
          <a:lstStyle/>
          <a:p>
            <a:pPr eaLnBrk="1" hangingPunct="1">
              <a:defRPr/>
            </a:pPr>
            <a:r>
              <a:rPr lang="en-US" smtClean="0">
                <a:effectLst>
                  <a:outerShdw blurRad="38100" dist="38100" dir="2700000" algn="tl">
                    <a:srgbClr val="C0C0C0"/>
                  </a:outerShdw>
                </a:effectLst>
              </a:rPr>
              <a:t>Future scenarios</a:t>
            </a:r>
          </a:p>
        </p:txBody>
      </p:sp>
      <p:sp>
        <p:nvSpPr>
          <p:cNvPr id="258051" name="Rectangle 3"/>
          <p:cNvSpPr>
            <a:spLocks noGrp="1" noChangeArrowheads="1"/>
          </p:cNvSpPr>
          <p:nvPr>
            <p:ph type="body" idx="1"/>
          </p:nvPr>
        </p:nvSpPr>
        <p:spPr>
          <a:xfrm>
            <a:off x="611560" y="4365104"/>
            <a:ext cx="7924800" cy="1728192"/>
          </a:xfrm>
        </p:spPr>
        <p:txBody>
          <a:bodyPr/>
          <a:lstStyle/>
          <a:p>
            <a:pPr eaLnBrk="1" hangingPunct="1">
              <a:defRPr/>
            </a:pPr>
            <a:r>
              <a:rPr lang="en-GB" sz="2400" dirty="0" smtClean="0">
                <a:solidFill>
                  <a:srgbClr val="FFFF00"/>
                </a:solidFill>
                <a:effectLst>
                  <a:outerShdw blurRad="38100" dist="38100" dir="2700000" algn="tl">
                    <a:srgbClr val="C0C0C0"/>
                  </a:outerShdw>
                </a:effectLst>
                <a:latin typeface="Arial Rounded MT Bold" pitchFamily="34" charset="0"/>
                <a:cs typeface="Arial" pitchFamily="34" charset="0"/>
              </a:rPr>
              <a:t>Any conceivable scenario of future Cuban development will rest on the outstanding human resources in science and technology innovation created by the Revolution of 1959</a:t>
            </a:r>
            <a:r>
              <a:rPr lang="en-GB" sz="2400" dirty="0" smtClean="0">
                <a:solidFill>
                  <a:srgbClr val="FFFF00"/>
                </a:solidFill>
                <a:effectLst>
                  <a:outerShdw blurRad="38100" dist="38100" dir="2700000" algn="tl">
                    <a:srgbClr val="C0C0C0"/>
                  </a:outerShdw>
                </a:effectLst>
                <a:latin typeface="Arial Rounded MT Bold" pitchFamily="34" charset="0"/>
              </a:rPr>
              <a:t>.</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5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95E0DF6F-278F-413F-8437-15B5C7880771}" type="slidenum">
              <a:rPr lang="en-GB">
                <a:latin typeface="Arial Black" pitchFamily="34" charset="0"/>
              </a:rPr>
              <a:pPr eaLnBrk="1" hangingPunct="1"/>
              <a:t>81</a:t>
            </a:fld>
            <a:endParaRPr lang="en-GB">
              <a:latin typeface="Arial Black" pitchFamily="34" charset="0"/>
            </a:endParaRPr>
          </a:p>
        </p:txBody>
      </p:sp>
      <p:sp>
        <p:nvSpPr>
          <p:cNvPr id="80899" name="Rectangle 2"/>
          <p:cNvSpPr>
            <a:spLocks noGrp="1" noChangeArrowheads="1"/>
          </p:cNvSpPr>
          <p:nvPr>
            <p:ph type="title"/>
          </p:nvPr>
        </p:nvSpPr>
        <p:spPr/>
        <p:txBody>
          <a:bodyPr/>
          <a:lstStyle/>
          <a:p>
            <a:pPr eaLnBrk="1" hangingPunct="1"/>
            <a:r>
              <a:rPr lang="en-US" smtClean="0"/>
              <a:t>Acknowledgements:</a:t>
            </a:r>
          </a:p>
        </p:txBody>
      </p:sp>
      <p:sp>
        <p:nvSpPr>
          <p:cNvPr id="80900" name="Rectangle 3"/>
          <p:cNvSpPr>
            <a:spLocks noGrp="1" noChangeArrowheads="1"/>
          </p:cNvSpPr>
          <p:nvPr>
            <p:ph type="body" idx="1"/>
          </p:nvPr>
        </p:nvSpPr>
        <p:spPr>
          <a:xfrm>
            <a:off x="971600" y="1790192"/>
            <a:ext cx="3672706" cy="4059696"/>
          </a:xfrm>
        </p:spPr>
        <p:txBody>
          <a:bodyPr/>
          <a:lstStyle/>
          <a:p>
            <a:pPr eaLnBrk="1" hangingPunct="1">
              <a:lnSpc>
                <a:spcPct val="80000"/>
              </a:lnSpc>
            </a:pPr>
            <a:r>
              <a:rPr lang="en-US" sz="1800" dirty="0" smtClean="0"/>
              <a:t>Carlos Bunge (UNAM, Mexico)</a:t>
            </a:r>
          </a:p>
          <a:p>
            <a:pPr eaLnBrk="1" hangingPunct="1">
              <a:lnSpc>
                <a:spcPct val="80000"/>
              </a:lnSpc>
            </a:pPr>
            <a:r>
              <a:rPr lang="en-US" sz="1800" dirty="0" smtClean="0"/>
              <a:t>Ismael Clark (ACC, Havana)</a:t>
            </a:r>
          </a:p>
          <a:p>
            <a:pPr eaLnBrk="1" hangingPunct="1">
              <a:lnSpc>
                <a:spcPct val="80000"/>
              </a:lnSpc>
            </a:pPr>
            <a:r>
              <a:rPr lang="en-US" sz="1800" dirty="0" smtClean="0"/>
              <a:t>Luis Fuentes (CIMAV, Mexico)</a:t>
            </a:r>
          </a:p>
          <a:p>
            <a:pPr eaLnBrk="1" hangingPunct="1">
              <a:lnSpc>
                <a:spcPct val="80000"/>
              </a:lnSpc>
            </a:pPr>
            <a:r>
              <a:rPr lang="en-US" sz="1800" dirty="0" smtClean="0"/>
              <a:t>José L. García (MES, Havana)</a:t>
            </a:r>
          </a:p>
          <a:p>
            <a:pPr eaLnBrk="1" hangingPunct="1">
              <a:lnSpc>
                <a:spcPct val="80000"/>
              </a:lnSpc>
            </a:pPr>
            <a:r>
              <a:rPr lang="en-US" sz="1800" dirty="0" smtClean="0"/>
              <a:t>Rolando García (UH, Havana)</a:t>
            </a:r>
          </a:p>
          <a:p>
            <a:pPr eaLnBrk="1" hangingPunct="1">
              <a:lnSpc>
                <a:spcPct val="80000"/>
              </a:lnSpc>
            </a:pPr>
            <a:r>
              <a:rPr lang="en-US" sz="1800" dirty="0" smtClean="0"/>
              <a:t>Raúl González – </a:t>
            </a:r>
            <a:r>
              <a:rPr lang="en-US" sz="1800" dirty="0" err="1" smtClean="0"/>
              <a:t>Jonte</a:t>
            </a:r>
            <a:r>
              <a:rPr lang="en-US" sz="1800" dirty="0" smtClean="0"/>
              <a:t> (UAM, Madrid)</a:t>
            </a:r>
          </a:p>
          <a:p>
            <a:pPr eaLnBrk="1" hangingPunct="1">
              <a:lnSpc>
                <a:spcPct val="80000"/>
              </a:lnSpc>
            </a:pPr>
            <a:r>
              <a:rPr lang="en-US" sz="1800" dirty="0" smtClean="0"/>
              <a:t>Beatriz </a:t>
            </a:r>
            <a:r>
              <a:rPr lang="en-US" sz="1800" dirty="0" err="1" smtClean="0"/>
              <a:t>Marcheco</a:t>
            </a:r>
            <a:r>
              <a:rPr lang="en-US" sz="1800" dirty="0" smtClean="0"/>
              <a:t> (CGM, Havana)</a:t>
            </a:r>
          </a:p>
          <a:p>
            <a:pPr eaLnBrk="1" hangingPunct="1">
              <a:lnSpc>
                <a:spcPct val="80000"/>
              </a:lnSpc>
            </a:pPr>
            <a:r>
              <a:rPr lang="en-US" sz="1800" dirty="0" smtClean="0"/>
              <a:t>Osvaldo Martínez (CIEM, Havana)</a:t>
            </a:r>
          </a:p>
          <a:p>
            <a:pPr eaLnBrk="1" hangingPunct="1">
              <a:lnSpc>
                <a:spcPct val="80000"/>
              </a:lnSpc>
            </a:pPr>
            <a:r>
              <a:rPr lang="en-US" sz="1800" dirty="0" smtClean="0"/>
              <a:t>María E. Montero (CIMAV, Mexico)</a:t>
            </a:r>
          </a:p>
          <a:p>
            <a:pPr eaLnBrk="1" hangingPunct="1">
              <a:lnSpc>
                <a:spcPct val="80000"/>
              </a:lnSpc>
            </a:pPr>
            <a:r>
              <a:rPr lang="en-US" sz="1800" dirty="0" smtClean="0"/>
              <a:t>Jorge Núñez (UH, Havana)</a:t>
            </a:r>
          </a:p>
          <a:p>
            <a:pPr eaLnBrk="1" hangingPunct="1">
              <a:lnSpc>
                <a:spcPct val="80000"/>
              </a:lnSpc>
            </a:pPr>
            <a:r>
              <a:rPr lang="en-US" sz="1800" dirty="0" smtClean="0"/>
              <a:t>Rubén </a:t>
            </a:r>
            <a:r>
              <a:rPr lang="en-US" sz="1800" dirty="0" err="1" smtClean="0"/>
              <a:t>Zardoya</a:t>
            </a:r>
            <a:r>
              <a:rPr lang="en-US" sz="1800" dirty="0" smtClean="0"/>
              <a:t> (UH, Havana)</a:t>
            </a:r>
          </a:p>
        </p:txBody>
      </p:sp>
      <p:pic>
        <p:nvPicPr>
          <p:cNvPr id="2050" name="Picture 2" descr="C:\Users\lmc\Pictures\2006\La Habana_2006-08\IMG_134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0032" y="1628800"/>
            <a:ext cx="3165816" cy="4221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6 Marcador de número de diapositiva"/>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Rounded MT Bold" pitchFamily="34" charset="0"/>
              </a:defRPr>
            </a:lvl1pPr>
            <a:lvl2pPr marL="742950" indent="-285750" eaLnBrk="0" hangingPunct="0">
              <a:defRPr>
                <a:solidFill>
                  <a:schemeClr val="tx1"/>
                </a:solidFill>
                <a:latin typeface="Arial Rounded MT Bold" pitchFamily="34" charset="0"/>
              </a:defRPr>
            </a:lvl2pPr>
            <a:lvl3pPr marL="1143000" indent="-228600" eaLnBrk="0" hangingPunct="0">
              <a:defRPr>
                <a:solidFill>
                  <a:schemeClr val="tx1"/>
                </a:solidFill>
                <a:latin typeface="Arial Rounded MT Bold" pitchFamily="34" charset="0"/>
              </a:defRPr>
            </a:lvl3pPr>
            <a:lvl4pPr marL="1600200" indent="-228600" eaLnBrk="0" hangingPunct="0">
              <a:defRPr>
                <a:solidFill>
                  <a:schemeClr val="tx1"/>
                </a:solidFill>
                <a:latin typeface="Arial Rounded MT Bold" pitchFamily="34" charset="0"/>
              </a:defRPr>
            </a:lvl4pPr>
            <a:lvl5pPr marL="2057400" indent="-228600" eaLnBrk="0" hangingPunct="0">
              <a:defRPr>
                <a:solidFill>
                  <a:schemeClr val="tx1"/>
                </a:solidFill>
                <a:latin typeface="Arial Rounded MT Bold" pitchFamily="34" charset="0"/>
              </a:defRPr>
            </a:lvl5pPr>
            <a:lvl6pPr marL="2514600" indent="-228600" eaLnBrk="0" fontAlgn="base" hangingPunct="0">
              <a:spcBef>
                <a:spcPct val="0"/>
              </a:spcBef>
              <a:spcAft>
                <a:spcPct val="0"/>
              </a:spcAft>
              <a:defRPr>
                <a:solidFill>
                  <a:schemeClr val="tx1"/>
                </a:solidFill>
                <a:latin typeface="Arial Rounded MT Bold" pitchFamily="34" charset="0"/>
              </a:defRPr>
            </a:lvl6pPr>
            <a:lvl7pPr marL="2971800" indent="-228600" eaLnBrk="0" fontAlgn="base" hangingPunct="0">
              <a:spcBef>
                <a:spcPct val="0"/>
              </a:spcBef>
              <a:spcAft>
                <a:spcPct val="0"/>
              </a:spcAft>
              <a:defRPr>
                <a:solidFill>
                  <a:schemeClr val="tx1"/>
                </a:solidFill>
                <a:latin typeface="Arial Rounded MT Bold" pitchFamily="34" charset="0"/>
              </a:defRPr>
            </a:lvl7pPr>
            <a:lvl8pPr marL="3429000" indent="-228600" eaLnBrk="0" fontAlgn="base" hangingPunct="0">
              <a:spcBef>
                <a:spcPct val="0"/>
              </a:spcBef>
              <a:spcAft>
                <a:spcPct val="0"/>
              </a:spcAft>
              <a:defRPr>
                <a:solidFill>
                  <a:schemeClr val="tx1"/>
                </a:solidFill>
                <a:latin typeface="Arial Rounded MT Bold" pitchFamily="34" charset="0"/>
              </a:defRPr>
            </a:lvl8pPr>
            <a:lvl9pPr marL="3886200" indent="-228600" eaLnBrk="0" fontAlgn="base" hangingPunct="0">
              <a:spcBef>
                <a:spcPct val="0"/>
              </a:spcBef>
              <a:spcAft>
                <a:spcPct val="0"/>
              </a:spcAft>
              <a:defRPr>
                <a:solidFill>
                  <a:schemeClr val="tx1"/>
                </a:solidFill>
                <a:latin typeface="Arial Rounded MT Bold" pitchFamily="34" charset="0"/>
              </a:defRPr>
            </a:lvl9pPr>
          </a:lstStyle>
          <a:p>
            <a:pPr eaLnBrk="1" hangingPunct="1"/>
            <a:fld id="{1D56770B-14FC-4A0A-868E-B3393D1FBB6B}" type="slidenum">
              <a:rPr lang="en-GB">
                <a:latin typeface="Arial Black" pitchFamily="34" charset="0"/>
              </a:rPr>
              <a:pPr eaLnBrk="1" hangingPunct="1"/>
              <a:t>9</a:t>
            </a:fld>
            <a:endParaRPr lang="en-GB">
              <a:latin typeface="Arial Black" pitchFamily="34" charset="0"/>
            </a:endParaRPr>
          </a:p>
        </p:txBody>
      </p:sp>
      <p:sp>
        <p:nvSpPr>
          <p:cNvPr id="292866" name="Rectangle 2"/>
          <p:cNvSpPr>
            <a:spLocks noGrp="1" noChangeArrowheads="1"/>
          </p:cNvSpPr>
          <p:nvPr>
            <p:ph type="title"/>
          </p:nvPr>
        </p:nvSpPr>
        <p:spPr/>
        <p:txBody>
          <a:bodyPr/>
          <a:lstStyle/>
          <a:p>
            <a:pPr eaLnBrk="1" hangingPunct="1">
              <a:defRPr/>
            </a:pPr>
            <a:r>
              <a:rPr lang="en-GB" sz="2500" smtClean="0"/>
              <a:t>Historical scenario</a:t>
            </a:r>
            <a:br>
              <a:rPr lang="en-GB" sz="2500" smtClean="0"/>
            </a:br>
            <a:r>
              <a:rPr lang="en-GB" smtClean="0">
                <a:effectLst>
                  <a:outerShdw blurRad="38100" dist="38100" dir="2700000" algn="tl">
                    <a:srgbClr val="C0C0C0"/>
                  </a:outerShdw>
                </a:effectLst>
              </a:rPr>
              <a:t>The very early times</a:t>
            </a:r>
          </a:p>
        </p:txBody>
      </p:sp>
      <p:sp>
        <p:nvSpPr>
          <p:cNvPr id="292867" name="Rectangle 3"/>
          <p:cNvSpPr>
            <a:spLocks noGrp="1" noChangeArrowheads="1"/>
          </p:cNvSpPr>
          <p:nvPr>
            <p:ph type="body" sz="half" idx="1"/>
          </p:nvPr>
        </p:nvSpPr>
        <p:spPr/>
        <p:txBody>
          <a:bodyPr/>
          <a:lstStyle/>
          <a:p>
            <a:pPr eaLnBrk="1" hangingPunct="1">
              <a:lnSpc>
                <a:spcPct val="90000"/>
              </a:lnSpc>
              <a:defRPr/>
            </a:pPr>
            <a:r>
              <a:rPr lang="en-GB" sz="2400" smtClean="0"/>
              <a:t>The development of Havana’s harbour for supporting the Spanish empire in America appears stimulating the physician </a:t>
            </a:r>
            <a:r>
              <a:rPr lang="en-GB" sz="2400" i="1" smtClean="0"/>
              <a:t>Lázaro de Flores</a:t>
            </a:r>
            <a:r>
              <a:rPr lang="en-GB" sz="2400" smtClean="0"/>
              <a:t> to write the </a:t>
            </a:r>
            <a:r>
              <a:rPr lang="en-GB" sz="2400" smtClean="0">
                <a:solidFill>
                  <a:srgbClr val="0000FF"/>
                </a:solidFill>
                <a:effectLst>
                  <a:outerShdw blurRad="38100" dist="38100" dir="2700000" algn="tl">
                    <a:srgbClr val="C0C0C0"/>
                  </a:outerShdw>
                </a:effectLst>
                <a:latin typeface="Arial Rounded MT Bold" pitchFamily="34" charset="0"/>
              </a:rPr>
              <a:t>first science book in Cuba</a:t>
            </a:r>
            <a:r>
              <a:rPr lang="en-GB" sz="2400" smtClean="0"/>
              <a:t>, “</a:t>
            </a:r>
            <a:r>
              <a:rPr lang="en-GB" sz="2400" i="1" smtClean="0"/>
              <a:t>Arte de Navegar” (Art of Navigation)</a:t>
            </a:r>
            <a:r>
              <a:rPr lang="en-GB" sz="2400" smtClean="0"/>
              <a:t>, published in Madrid, </a:t>
            </a:r>
            <a:r>
              <a:rPr lang="en-GB" sz="2400" b="1" smtClean="0">
                <a:solidFill>
                  <a:srgbClr val="0000FF"/>
                </a:solidFill>
                <a:effectLst>
                  <a:outerShdw blurRad="38100" dist="38100" dir="2700000" algn="tl">
                    <a:srgbClr val="C0C0C0"/>
                  </a:outerShdw>
                </a:effectLst>
                <a:latin typeface="Arial Rounded MT Bold" pitchFamily="34" charset="0"/>
              </a:rPr>
              <a:t>1673</a:t>
            </a:r>
            <a:r>
              <a:rPr lang="en-GB" sz="2400" smtClean="0"/>
              <a:t> (there was not yet a printing office in Cuba)</a:t>
            </a:r>
          </a:p>
          <a:p>
            <a:pPr eaLnBrk="1" hangingPunct="1">
              <a:lnSpc>
                <a:spcPct val="90000"/>
              </a:lnSpc>
              <a:buFont typeface="Wingdings" pitchFamily="2" charset="2"/>
              <a:buNone/>
              <a:defRPr/>
            </a:pPr>
            <a:endParaRPr lang="en-GB" sz="2400" smtClean="0"/>
          </a:p>
        </p:txBody>
      </p:sp>
      <p:pic>
        <p:nvPicPr>
          <p:cNvPr id="10245" name="Picture 4" descr="havana_sigloXVII"/>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59363" y="1600200"/>
            <a:ext cx="3063875" cy="4419600"/>
          </a:xfr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Rounded MT Bold"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Rounded MT Bold" pitchFamily="34"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Rounded MT Bold"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s-ES" sz="1800" b="0" i="0" u="none" strike="noStrike" cap="none" normalizeH="0" baseline="0" smtClean="0">
            <a:ln>
              <a:noFill/>
            </a:ln>
            <a:solidFill>
              <a:schemeClr val="tx1"/>
            </a:solidFill>
            <a:effectLst/>
            <a:latin typeface="Arial Rounded MT Bold" pitchFamily="34" charset="0"/>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8684</TotalTime>
  <Words>3656</Words>
  <Application>Microsoft Office PowerPoint</Application>
  <PresentationFormat>Presentación en pantalla (4:3)</PresentationFormat>
  <Paragraphs>439</Paragraphs>
  <Slides>81</Slides>
  <Notes>76</Notes>
  <HiddenSlides>1</HiddenSlides>
  <MMClips>0</MMClips>
  <ScaleCrop>false</ScaleCrop>
  <HeadingPairs>
    <vt:vector size="6" baseType="variant">
      <vt:variant>
        <vt:lpstr>Tema</vt:lpstr>
      </vt:variant>
      <vt:variant>
        <vt:i4>2</vt:i4>
      </vt:variant>
      <vt:variant>
        <vt:lpstr>Servidores OLE incrustados</vt:lpstr>
      </vt:variant>
      <vt:variant>
        <vt:i4>1</vt:i4>
      </vt:variant>
      <vt:variant>
        <vt:lpstr>Títulos de diapositiva</vt:lpstr>
      </vt:variant>
      <vt:variant>
        <vt:i4>81</vt:i4>
      </vt:variant>
    </vt:vector>
  </HeadingPairs>
  <TitlesOfParts>
    <vt:vector size="84" baseType="lpstr">
      <vt:lpstr>Diseño predeterminado</vt:lpstr>
      <vt:lpstr>Radial</vt:lpstr>
      <vt:lpstr>Gráfico</vt:lpstr>
      <vt:lpstr>SCIENCE IN CUBA, 2011: A NATURAL SCIENTIST OVERVIEW</vt:lpstr>
      <vt:lpstr>Why thinking and science in humans?</vt:lpstr>
      <vt:lpstr>Are poor countries condemned?</vt:lpstr>
      <vt:lpstr>Presentación de PowerPoint</vt:lpstr>
      <vt:lpstr>The geographical scenario Cuba in America</vt:lpstr>
      <vt:lpstr>A map of Cuba today</vt:lpstr>
      <vt:lpstr>…Havana,</vt:lpstr>
      <vt:lpstr>…and the “Gulf Stream”</vt:lpstr>
      <vt:lpstr>Historical scenario The very early times</vt:lpstr>
      <vt:lpstr>Historical scenario Advanced education begins</vt:lpstr>
      <vt:lpstr>Historical scenario Higher education begins</vt:lpstr>
      <vt:lpstr>Historical scenario Social projection of knowledge</vt:lpstr>
      <vt:lpstr>Historical scenario Science information appears</vt:lpstr>
      <vt:lpstr>Historical scenario The “eclosion” of science</vt:lpstr>
      <vt:lpstr>Historical scenario Second “discovery” of Cuba</vt:lpstr>
      <vt:lpstr>Historical scenario Birth of basic sciences</vt:lpstr>
      <vt:lpstr>Historical scenario Research institutions</vt:lpstr>
      <vt:lpstr>Historical scenario Cuban science in the world</vt:lpstr>
      <vt:lpstr>Historical scenario Technology in 19th century</vt:lpstr>
      <vt:lpstr>Historical scenario The Academy of Sciences</vt:lpstr>
      <vt:lpstr>Historical scenario Wars for independence</vt:lpstr>
      <vt:lpstr>Historical scenario Science in the early “free” Cuba</vt:lpstr>
      <vt:lpstr>Historical scenario An example of “science promotion”</vt:lpstr>
      <vt:lpstr>Historical scenario The USA approach to this fact</vt:lpstr>
      <vt:lpstr>Historical scenario Irony by Fernando Ortiz in 1906</vt:lpstr>
      <vt:lpstr>Historical scenario Facts of “republican” Cuba</vt:lpstr>
      <vt:lpstr>Historical scenario Facts of “republican” Cuba</vt:lpstr>
      <vt:lpstr>Historical scenario Facts of “republican” Cuba</vt:lpstr>
      <vt:lpstr>Historical scenario Facts of “republican” Cuba</vt:lpstr>
      <vt:lpstr>Historical scenario A necessary turning point</vt:lpstr>
      <vt:lpstr>Ideas and facts of a young Revolution</vt:lpstr>
      <vt:lpstr>Ideas and facts of a young Revolution</vt:lpstr>
      <vt:lpstr>Ideas and facts of a young Revolution</vt:lpstr>
      <vt:lpstr>Ideas and facts of a young Revolution</vt:lpstr>
      <vt:lpstr>Ideas and facts of a young Revolution</vt:lpstr>
      <vt:lpstr>Impact of US blockade on early revolutionary science</vt:lpstr>
      <vt:lpstr>Che Guevara</vt:lpstr>
      <vt:lpstr>Some Che’s sci-tech successes</vt:lpstr>
      <vt:lpstr>Cuba today:</vt:lpstr>
      <vt:lpstr>Cuba’s population by ages</vt:lpstr>
      <vt:lpstr>Ethnics:</vt:lpstr>
      <vt:lpstr>Post-revolutionary periods</vt:lpstr>
      <vt:lpstr>I. Basis infrastructure and social conscience (1960 – 1972)</vt:lpstr>
      <vt:lpstr>I. Basis infrastructure and social conscience (1960 – 1972)</vt:lpstr>
      <vt:lpstr>I. Basis infrastructure and social conscience (1960 – 1972)</vt:lpstr>
      <vt:lpstr>I. Basis infrastructure and social conscience (1960 – 1972)</vt:lpstr>
      <vt:lpstr>II. Third cycle of education and a national system of scientific research (1973 – 1983)</vt:lpstr>
      <vt:lpstr>II. Third cycle of education and a national system of scientific research (1973 – 1983)</vt:lpstr>
      <vt:lpstr>II. Third cycle of education and a national system of scientific research (1973 – 1983)</vt:lpstr>
      <vt:lpstr>II. Third cycle of education and a national system of scientific research (1973 – 1983)</vt:lpstr>
      <vt:lpstr>II. Third cycle of education and a national system of scientific research (1973 – 1983)</vt:lpstr>
      <vt:lpstr>III. Integration of science, technological innovation and national economy (1984 – 1990)</vt:lpstr>
      <vt:lpstr>III. Integration of science, technological innovation and national economy (1984 – 1990)</vt:lpstr>
      <vt:lpstr>III. Integration of science, technological innovation and national economy (1984 – 1990)</vt:lpstr>
      <vt:lpstr>III. Integration of science, technological innovation and national economy (1984 – 1990)</vt:lpstr>
      <vt:lpstr>III. Integration of science, technological innovation and national economy (1984 – 1990)</vt:lpstr>
      <vt:lpstr>III. Integration of science, technological innovation and national economy (1984 – 1990)</vt:lpstr>
      <vt:lpstr>IV. National economic crisis: investments in selected fields (1991 – 1994)</vt:lpstr>
      <vt:lpstr>IV. National economic crisis: investments in selected fields (1991 – 1994)</vt:lpstr>
      <vt:lpstr>IV. National economic crisis: investments in selected fields (1991 – 1994)</vt:lpstr>
      <vt:lpstr>IV. National economic crisis: investments in selected fields (1991 – 1994)</vt:lpstr>
      <vt:lpstr>V. A society of knowledge? (1995 -)</vt:lpstr>
      <vt:lpstr>V. A society of knowledge? (1995 -)</vt:lpstr>
      <vt:lpstr>V. A society of knowledge? (1995 -)</vt:lpstr>
      <vt:lpstr>Today’s facts:</vt:lpstr>
      <vt:lpstr>Today’s facts:</vt:lpstr>
      <vt:lpstr>Today’s facts:</vt:lpstr>
      <vt:lpstr>Today’s facts:</vt:lpstr>
      <vt:lpstr>Relevant results 1989 – 2006</vt:lpstr>
      <vt:lpstr>ACC awards on agriculture and fishery sciences</vt:lpstr>
      <vt:lpstr>ACC awards on biomedical sciences</vt:lpstr>
      <vt:lpstr>ACC awards on human and social sciences</vt:lpstr>
      <vt:lpstr>ACC awards on technology</vt:lpstr>
      <vt:lpstr>Scientific poles</vt:lpstr>
      <vt:lpstr>Effective staff in scientific and technological activities, according to the educational level (2006)</vt:lpstr>
      <vt:lpstr>Third cycle (graduate) education</vt:lpstr>
      <vt:lpstr>Challenges in 2011</vt:lpstr>
      <vt:lpstr>Two examples of environmental predation</vt:lpstr>
      <vt:lpstr>An answer to the initial question: Are poor countries condemned to “no science”?</vt:lpstr>
      <vt:lpstr>Future scenarios</vt:lpstr>
      <vt:lpstr>Acknowledgements:</vt:lpstr>
    </vt:vector>
  </TitlesOfParts>
  <Company>Universidad de La Habana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IN CUBA 2007</dc:title>
  <dc:creator>Luis A. Montero</dc:creator>
  <cp:lastModifiedBy>Luis Alberto Montero Cabrera</cp:lastModifiedBy>
  <cp:revision>116</cp:revision>
  <dcterms:created xsi:type="dcterms:W3CDTF">2001-03-28T03:56:31Z</dcterms:created>
  <dcterms:modified xsi:type="dcterms:W3CDTF">2011-08-25T09:10:15Z</dcterms:modified>
</cp:coreProperties>
</file>